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77" r:id="rId2"/>
    <p:sldId id="340" r:id="rId3"/>
    <p:sldId id="300"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18" r:id="rId26"/>
    <p:sldId id="268" r:id="rId27"/>
  </p:sldIdLst>
  <p:sldSz cx="9144000" cy="6858000" type="screen4x3"/>
  <p:notesSz cx="6797675" cy="992663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7" autoAdjust="0"/>
    <p:restoredTop sz="96235" autoAdjust="0"/>
  </p:normalViewPr>
  <p:slideViewPr>
    <p:cSldViewPr snapToGrid="0">
      <p:cViewPr varScale="1">
        <p:scale>
          <a:sx n="75" d="100"/>
          <a:sy n="75" d="100"/>
        </p:scale>
        <p:origin x="-744" y="-102"/>
      </p:cViewPr>
      <p:guideLst>
        <p:guide orient="horz" pos="799"/>
        <p:guide orient="horz" pos="482"/>
        <p:guide orient="horz" pos="2161"/>
        <p:guide pos="229"/>
        <p:guide pos="5534"/>
        <p:guide pos="2767"/>
        <p:guide pos="2993"/>
        <p:guide pos="2880"/>
        <p:guide pos="139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1" d="100"/>
          <a:sy n="51" d="100"/>
        </p:scale>
        <p:origin x="-198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13829" y="0"/>
            <a:ext cx="5970017" cy="184666"/>
          </a:xfrm>
          <a:prstGeom prst="rect">
            <a:avLst/>
          </a:prstGeom>
        </p:spPr>
        <p:txBody>
          <a:bodyPr vert="horz" lIns="0" tIns="0" rIns="0" bIns="0" rtlCol="0">
            <a:spAutoFit/>
          </a:bodyPr>
          <a:lstStyle>
            <a:lvl1pPr algn="l">
              <a:defRPr sz="1200"/>
            </a:lvl1pPr>
          </a:lstStyle>
          <a:p>
            <a:endParaRPr lang="en-US" dirty="0">
              <a:solidFill>
                <a:schemeClr val="tx2"/>
              </a:solidFill>
            </a:endParaRPr>
          </a:p>
        </p:txBody>
      </p:sp>
      <p:sp>
        <p:nvSpPr>
          <p:cNvPr id="7" name="Footer Placeholder 3"/>
          <p:cNvSpPr>
            <a:spLocks noGrp="1"/>
          </p:cNvSpPr>
          <p:nvPr>
            <p:ph type="ftr" sz="quarter" idx="2"/>
          </p:nvPr>
        </p:nvSpPr>
        <p:spPr>
          <a:xfrm>
            <a:off x="878036" y="9726166"/>
            <a:ext cx="5636424" cy="184666"/>
          </a:xfrm>
          <a:prstGeom prst="rect">
            <a:avLst/>
          </a:prstGeom>
        </p:spPr>
        <p:txBody>
          <a:bodyPr vert="horz" lIns="0" tIns="0" rIns="0" bIns="0" rtlCol="0" anchor="b">
            <a:spAutoFit/>
          </a:bodyPr>
          <a:lstStyle>
            <a:lvl1pPr algn="l">
              <a:defRPr sz="1200"/>
            </a:lvl1pPr>
          </a:lstStyle>
          <a:p>
            <a:endParaRPr lang="en-US" dirty="0">
              <a:solidFill>
                <a:schemeClr val="tx2"/>
              </a:solidFill>
            </a:endParaRPr>
          </a:p>
        </p:txBody>
      </p:sp>
      <p:sp>
        <p:nvSpPr>
          <p:cNvPr id="8" name="Slide Number Placeholder 4"/>
          <p:cNvSpPr>
            <a:spLocks noGrp="1"/>
          </p:cNvSpPr>
          <p:nvPr>
            <p:ph type="sldNum" sz="quarter" idx="3"/>
          </p:nvPr>
        </p:nvSpPr>
        <p:spPr>
          <a:xfrm>
            <a:off x="413829" y="9726166"/>
            <a:ext cx="305248" cy="184666"/>
          </a:xfrm>
          <a:prstGeom prst="rect">
            <a:avLst/>
          </a:prstGeom>
        </p:spPr>
        <p:txBody>
          <a:bodyPr vert="horz" lIns="0" tIns="0" rIns="0" bIns="0" rtlCol="0" anchor="b">
            <a:spAutoFit/>
          </a:bodyPr>
          <a:lstStyle>
            <a:lvl1pPr algn="r">
              <a:defRPr sz="1200"/>
            </a:lvl1pPr>
          </a:lstStyle>
          <a:p>
            <a:pPr algn="l"/>
            <a:fld id="{BFD7D31E-B7A6-4842-BBF9-3F34BADCA650}" type="slidenum">
              <a:rPr lang="en-US" smtClean="0">
                <a:solidFill>
                  <a:schemeClr val="tx2"/>
                </a:solidFill>
              </a:rPr>
              <a:pPr algn="l"/>
              <a:t>‹#›</a:t>
            </a:fld>
            <a:endParaRPr lang="en-US" dirty="0">
              <a:solidFill>
                <a:schemeClr val="tx2"/>
              </a:solidFill>
            </a:endParaRPr>
          </a:p>
        </p:txBody>
      </p:sp>
    </p:spTree>
    <p:extLst>
      <p:ext uri="{BB962C8B-B14F-4D97-AF65-F5344CB8AC3E}">
        <p14:creationId xmlns:p14="http://schemas.microsoft.com/office/powerpoint/2010/main" val="1563374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7475" y="0"/>
            <a:ext cx="7032625" cy="5275263"/>
          </a:xfrm>
          <a:prstGeom prst="rect">
            <a:avLst/>
          </a:prstGeom>
          <a:noFill/>
          <a:ln w="12700">
            <a:solidFill>
              <a:prstClr val="black"/>
            </a:solidFill>
          </a:ln>
        </p:spPr>
        <p:txBody>
          <a:bodyPr vert="horz" lIns="91440" tIns="45720" rIns="91440" bIns="45720" rtlCol="0" anchor="ctr"/>
          <a:lstStyle/>
          <a:p>
            <a:endParaRPr lang="en-GB" dirty="0"/>
          </a:p>
        </p:txBody>
      </p:sp>
      <p:sp>
        <p:nvSpPr>
          <p:cNvPr id="9" name="Notes Placeholder 4"/>
          <p:cNvSpPr>
            <a:spLocks noGrp="1"/>
          </p:cNvSpPr>
          <p:nvPr>
            <p:ph type="body" sz="quarter" idx="3"/>
          </p:nvPr>
        </p:nvSpPr>
        <p:spPr>
          <a:xfrm>
            <a:off x="187338" y="5410017"/>
            <a:ext cx="6423000" cy="419400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Footer Placeholder 5"/>
          <p:cNvSpPr>
            <a:spLocks noGrp="1"/>
          </p:cNvSpPr>
          <p:nvPr>
            <p:ph type="ftr" sz="quarter" idx="4"/>
          </p:nvPr>
        </p:nvSpPr>
        <p:spPr>
          <a:xfrm>
            <a:off x="649944" y="9726166"/>
            <a:ext cx="4125824" cy="184666"/>
          </a:xfrm>
          <a:prstGeom prst="rect">
            <a:avLst/>
          </a:prstGeom>
        </p:spPr>
        <p:txBody>
          <a:bodyPr vert="horz" lIns="0" tIns="0" rIns="0" bIns="0" rtlCol="0" anchor="b">
            <a:spAutoFit/>
          </a:bodyPr>
          <a:lstStyle>
            <a:lvl1pPr algn="l">
              <a:defRPr sz="1200">
                <a:solidFill>
                  <a:schemeClr val="tx2"/>
                </a:solidFill>
                <a:latin typeface="+mn-lt"/>
              </a:defRPr>
            </a:lvl1pPr>
          </a:lstStyle>
          <a:p>
            <a:endParaRPr lang="en-GB" dirty="0"/>
          </a:p>
        </p:txBody>
      </p:sp>
      <p:sp>
        <p:nvSpPr>
          <p:cNvPr id="11" name="Slide Number Placeholder 6"/>
          <p:cNvSpPr>
            <a:spLocks noGrp="1"/>
          </p:cNvSpPr>
          <p:nvPr>
            <p:ph type="sldNum" sz="quarter" idx="5"/>
          </p:nvPr>
        </p:nvSpPr>
        <p:spPr>
          <a:xfrm>
            <a:off x="187338" y="9726166"/>
            <a:ext cx="405959" cy="184666"/>
          </a:xfrm>
          <a:prstGeom prst="rect">
            <a:avLst/>
          </a:prstGeom>
        </p:spPr>
        <p:txBody>
          <a:bodyPr vert="horz" lIns="0" tIns="0" rIns="0" bIns="0" rtlCol="0" anchor="b">
            <a:spAutoFit/>
          </a:bodyPr>
          <a:lstStyle>
            <a:lvl1pPr algn="l">
              <a:defRPr sz="1200">
                <a:solidFill>
                  <a:schemeClr val="tx2"/>
                </a:solidFill>
                <a:latin typeface="+mn-lt"/>
              </a:defRPr>
            </a:lvl1pPr>
          </a:lstStyle>
          <a:p>
            <a:fld id="{4A426251-0EF9-476B-92C8-BC4528CE61B1}" type="slidenum">
              <a:rPr lang="en-GB" smtClean="0"/>
              <a:pPr/>
              <a:t>‹#›</a:t>
            </a:fld>
            <a:endParaRPr lang="en-GB" dirty="0"/>
          </a:p>
        </p:txBody>
      </p:sp>
    </p:spTree>
    <p:extLst>
      <p:ext uri="{BB962C8B-B14F-4D97-AF65-F5344CB8AC3E}">
        <p14:creationId xmlns:p14="http://schemas.microsoft.com/office/powerpoint/2010/main" val="2883840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354013" indent="0" algn="l" defTabSz="914400" rtl="0" eaLnBrk="1" latinLnBrk="0" hangingPunct="1">
      <a:defRPr sz="1200" kern="1200">
        <a:solidFill>
          <a:schemeClr val="tx2"/>
        </a:solidFill>
        <a:latin typeface="+mn-lt"/>
        <a:ea typeface="+mn-ea"/>
        <a:cs typeface="+mn-cs"/>
      </a:defRPr>
    </a:lvl2pPr>
    <a:lvl3pPr marL="720725" indent="0" algn="l" defTabSz="914400" rtl="0" eaLnBrk="1" latinLnBrk="0" hangingPunct="1">
      <a:defRPr sz="1200" kern="1200">
        <a:solidFill>
          <a:schemeClr val="tx2"/>
        </a:solidFill>
        <a:latin typeface="+mn-lt"/>
        <a:ea typeface="+mn-ea"/>
        <a:cs typeface="+mn-cs"/>
      </a:defRPr>
    </a:lvl3pPr>
    <a:lvl4pPr marL="1074738" indent="0" algn="l" defTabSz="914400" rtl="0" eaLnBrk="1" latinLnBrk="0" hangingPunct="1">
      <a:defRPr sz="1200" kern="1200">
        <a:solidFill>
          <a:schemeClr val="tx2"/>
        </a:solidFill>
        <a:latin typeface="+mn-lt"/>
        <a:ea typeface="+mn-ea"/>
        <a:cs typeface="+mn-cs"/>
      </a:defRPr>
    </a:lvl4pPr>
    <a:lvl5pPr marL="1439863" indent="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xfrm>
            <a:off x="-117475" y="0"/>
            <a:ext cx="7032625" cy="5275263"/>
          </a:xfrm>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915988" y="744538"/>
            <a:ext cx="496252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7475" y="0"/>
            <a:ext cx="7032625" cy="5275263"/>
          </a:xfrm>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 y="0"/>
            <a:ext cx="7032625" cy="52752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426251-0EF9-476B-92C8-BC4528CE61B1}" type="slidenum">
              <a:rPr lang="en-GB" smtClean="0"/>
              <a:pPr/>
              <a:t>26</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 name="Title 1"/>
          <p:cNvSpPr>
            <a:spLocks noGrp="1"/>
          </p:cNvSpPr>
          <p:nvPr>
            <p:ph type="ctrTitle"/>
          </p:nvPr>
        </p:nvSpPr>
        <p:spPr>
          <a:xfrm>
            <a:off x="358775" y="3064334"/>
            <a:ext cx="4392613" cy="366254"/>
          </a:xfrm>
        </p:spPr>
        <p:txBody>
          <a:bodyPr wrap="square" lIns="0" tIns="0" rIns="0" bIns="0" anchor="b" anchorCtr="0">
            <a:spAutoFit/>
          </a:bodyPr>
          <a:lstStyle>
            <a:lvl1pPr algn="l">
              <a:lnSpc>
                <a:spcPct val="85000"/>
              </a:lnSpc>
              <a:defRPr sz="280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10" name="Subtitle"/>
          <p:cNvSpPr>
            <a:spLocks noGrp="1"/>
          </p:cNvSpPr>
          <p:nvPr>
            <p:ph type="body" sz="quarter" idx="10" hasCustomPrompt="1"/>
          </p:nvPr>
        </p:nvSpPr>
        <p:spPr>
          <a:xfrm>
            <a:off x="358775" y="3429000"/>
            <a:ext cx="4392613" cy="366254"/>
          </a:xfrm>
        </p:spPr>
        <p:txBody>
          <a:bodyPr wrap="square">
            <a:spAutoFit/>
          </a:bodyPr>
          <a:lstStyle>
            <a:lvl1pPr>
              <a:lnSpc>
                <a:spcPct val="85000"/>
              </a:lnSpc>
              <a:spcBef>
                <a:spcPts val="0"/>
              </a:spcBef>
              <a:defRPr sz="2800">
                <a:solidFill>
                  <a:schemeClr val="accent2"/>
                </a:solidFill>
                <a:latin typeface="Times New Roman" pitchFamily="18" charset="0"/>
                <a:cs typeface="Times New Roman" pitchFamily="18" charset="0"/>
              </a:defRPr>
            </a:lvl1pPr>
          </a:lstStyle>
          <a:p>
            <a:pPr lvl="0"/>
            <a:r>
              <a:rPr lang="en-US" dirty="0" smtClean="0"/>
              <a:t>Click to add subtitle</a:t>
            </a:r>
          </a:p>
        </p:txBody>
      </p:sp>
      <p:sp>
        <p:nvSpPr>
          <p:cNvPr id="11" name="Subtitle 2"/>
          <p:cNvSpPr>
            <a:spLocks noGrp="1"/>
          </p:cNvSpPr>
          <p:nvPr>
            <p:ph type="subTitle" idx="1" hasCustomPrompt="1"/>
          </p:nvPr>
        </p:nvSpPr>
        <p:spPr>
          <a:xfrm>
            <a:off x="360000" y="6020725"/>
            <a:ext cx="4391388" cy="288000"/>
          </a:xfrm>
        </p:spPr>
        <p:txBody>
          <a:bodyPr wrap="square" lIns="0" tIns="0" rIns="0" bIns="0" anchor="b" anchorCtr="0">
            <a:spAutoFit/>
          </a:bodyPr>
          <a:lstStyle>
            <a:lvl1pPr marL="0" indent="0" algn="l">
              <a:buNone/>
              <a:defRPr sz="18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add text</a:t>
            </a:r>
            <a:endParaRPr lang="en-US" noProof="0" dirty="0"/>
          </a:p>
        </p:txBody>
      </p:sp>
      <p:pic>
        <p:nvPicPr>
          <p:cNvPr id="8" name="Picture 7" descr="DEL_PRI_RGB.jpg"/>
          <p:cNvPicPr>
            <a:picLocks noChangeAspect="1"/>
          </p:cNvPicPr>
          <p:nvPr userDrawn="1"/>
        </p:nvPicPr>
        <p:blipFill>
          <a:blip r:embed="rId2" cstate="print"/>
          <a:stretch>
            <a:fillRect/>
          </a:stretch>
        </p:blipFill>
        <p:spPr>
          <a:xfrm>
            <a:off x="26194" y="82282"/>
            <a:ext cx="2522372" cy="9998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00A1DE"/>
                </a:solidFill>
              </a:defRPr>
            </a:lvl1pPr>
          </a:lstStyle>
          <a:p>
            <a:fld id="{313880FF-B11A-4FA9-B5CC-7226C1B8517C}" type="slidenum">
              <a:rPr lang="en-US" smtClean="0"/>
              <a:pPr/>
              <a:t>‹#›</a:t>
            </a:fld>
            <a:endParaRPr lang="en-US" dirty="0"/>
          </a:p>
        </p:txBody>
      </p:sp>
      <p:sp>
        <p:nvSpPr>
          <p:cNvPr id="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Deloitte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92D400"/>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 light blu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72C7E7"/>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 dark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3C8A2E"/>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 Deloitte Blu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002776"/>
                </a:solidFill>
              </a:defRPr>
            </a:lvl1pPr>
          </a:lstStyle>
          <a:p>
            <a:fld id="{313880FF-B11A-4FA9-B5CC-7226C1B8517C}" type="slidenum">
              <a:rPr lang="en-US" smtClean="0"/>
              <a:pPr/>
              <a:t>‹#›</a:t>
            </a:fld>
            <a:endParaRPr lang="en-US" dirty="0"/>
          </a:p>
        </p:txBody>
      </p:sp>
      <p:sp>
        <p:nvSpPr>
          <p:cNvPr id="13"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 light gree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C9D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C9DD03"/>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27013" y="3112002"/>
            <a:ext cx="3143273" cy="628654"/>
          </a:xfrm>
          <a:prstGeom prst="rect">
            <a:avLst/>
          </a:prstGeom>
          <a:noFill/>
          <a:ln w="12700">
            <a:noFill/>
            <a:miter lim="800000"/>
            <a:headEnd/>
            <a:tailEnd/>
          </a:ln>
        </p:spPr>
      </p:pic>
      <p:sp>
        <p:nvSpPr>
          <p:cNvPr id="5"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rgbClr val="FFFFFF"/>
                </a:solidFill>
              </a:defRPr>
            </a:lvl1pPr>
          </a:lstStyle>
          <a:p>
            <a:fld id="{313880FF-B11A-4FA9-B5CC-7226C1B8517C}"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287216" y="254000"/>
            <a:ext cx="2132135" cy="469900"/>
          </a:xfrm>
          <a:prstGeom prst="rect">
            <a:avLst/>
          </a:prstGeom>
          <a:noFill/>
          <a:ln w="9525">
            <a:noFill/>
            <a:miter lim="800000"/>
            <a:headEnd/>
            <a:tailEnd/>
          </a:ln>
        </p:spPr>
      </p:pic>
      <p:sp>
        <p:nvSpPr>
          <p:cNvPr id="120835" name="Title Placeholder 1"/>
          <p:cNvSpPr>
            <a:spLocks noGrp="1"/>
          </p:cNvSpPr>
          <p:nvPr>
            <p:ph type="ctrTitle"/>
          </p:nvPr>
        </p:nvSpPr>
        <p:spPr>
          <a:xfrm>
            <a:off x="1143002" y="2886077"/>
            <a:ext cx="3996104" cy="666849"/>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07378" y="6029326"/>
            <a:ext cx="4739054" cy="303213"/>
          </a:xfrm>
        </p:spPr>
        <p:txBody>
          <a:bodyPr/>
          <a:lstStyle>
            <a:lvl1pPr>
              <a:lnSpc>
                <a:spcPts val="2088"/>
              </a:lnSpc>
              <a:defRPr sz="1500" b="1" smtClean="0"/>
            </a:lvl1pPr>
          </a:lstStyle>
          <a:p>
            <a:r>
              <a:rPr lang="en-GB" smtClean="0"/>
              <a:t>Click to edit Master subtitle style</a:t>
            </a:r>
          </a:p>
        </p:txBody>
      </p:sp>
    </p:spTree>
    <p:extLst>
      <p:ext uri="{BB962C8B-B14F-4D97-AF65-F5344CB8AC3E}">
        <p14:creationId xmlns:p14="http://schemas.microsoft.com/office/powerpoint/2010/main" val="8591879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62970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7" name="Subtitle0"/>
          <p:cNvSpPr>
            <a:spLocks noGrp="1"/>
          </p:cNvSpPr>
          <p:nvPr>
            <p:ph type="body" idx="13"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6" name="Content Placeholder 2"/>
          <p:cNvSpPr>
            <a:spLocks noGrp="1"/>
          </p:cNvSpPr>
          <p:nvPr>
            <p:ph idx="14"/>
          </p:nvPr>
        </p:nvSpPr>
        <p:spPr>
          <a:xfrm>
            <a:off x="361225" y="1268413"/>
            <a:ext cx="8424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6"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6" name="Content Placeholder 2"/>
          <p:cNvSpPr>
            <a:spLocks noGrp="1"/>
          </p:cNvSpPr>
          <p:nvPr>
            <p:ph idx="14"/>
          </p:nvPr>
        </p:nvSpPr>
        <p:spPr>
          <a:xfrm>
            <a:off x="361225" y="1268413"/>
            <a:ext cx="8424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5"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8" name="Content Placeholder 2"/>
          <p:cNvSpPr>
            <a:spLocks noGrp="1"/>
          </p:cNvSpPr>
          <p:nvPr>
            <p:ph idx="1"/>
          </p:nvPr>
        </p:nvSpPr>
        <p:spPr>
          <a:xfrm>
            <a:off x="358775"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4751387"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3"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7"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8" name="Content Placeholder 2"/>
          <p:cNvSpPr>
            <a:spLocks noGrp="1"/>
          </p:cNvSpPr>
          <p:nvPr>
            <p:ph idx="15"/>
          </p:nvPr>
        </p:nvSpPr>
        <p:spPr>
          <a:xfrm>
            <a:off x="35877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227400"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09602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8"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0" name="Text Placeholder 11"/>
          <p:cNvSpPr>
            <a:spLocks noGrp="1"/>
          </p:cNvSpPr>
          <p:nvPr>
            <p:ph type="body" sz="quarter" idx="17"/>
          </p:nvPr>
        </p:nvSpPr>
        <p:spPr bwMode="gray">
          <a:xfrm>
            <a:off x="358775" y="1268413"/>
            <a:ext cx="8426450" cy="276999"/>
          </a:xfrm>
          <a:prstGeom prst="rect">
            <a:avLst/>
          </a:prstGeom>
        </p:spPr>
        <p:txBody>
          <a:bodyPr wrap="square">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8426450"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39"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8"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30" name="Text Placeholder 11"/>
          <p:cNvSpPr>
            <a:spLocks noGrp="1"/>
          </p:cNvSpPr>
          <p:nvPr>
            <p:ph type="body" sz="quarter" idx="17"/>
          </p:nvPr>
        </p:nvSpPr>
        <p:spPr bwMode="gray">
          <a:xfrm>
            <a:off x="358775" y="1268413"/>
            <a:ext cx="4033838" cy="276999"/>
          </a:xfrm>
          <a:prstGeom prst="rect">
            <a:avLst/>
          </a:prstGeom>
        </p:spPr>
        <p:txBody>
          <a:bodyPr wrap="square">
            <a:spAutoFit/>
          </a:bodyPr>
          <a:lstStyle>
            <a:lvl1pPr>
              <a:defRPr sz="1800" b="1">
                <a:latin typeface="+mn-lt"/>
              </a:defRPr>
            </a:lvl1pPr>
          </a:lstStyle>
          <a:p>
            <a:pPr lvl="0"/>
            <a:r>
              <a:rPr lang="en-US" dirty="0" smtClean="0"/>
              <a:t>Click to edit Master text styles</a:t>
            </a:r>
          </a:p>
        </p:txBody>
      </p:sp>
      <p:sp>
        <p:nvSpPr>
          <p:cNvPr id="32" name="Content Placeholder 2"/>
          <p:cNvSpPr>
            <a:spLocks noGrp="1"/>
          </p:cNvSpPr>
          <p:nvPr>
            <p:ph idx="19"/>
          </p:nvPr>
        </p:nvSpPr>
        <p:spPr>
          <a:xfrm>
            <a:off x="358775" y="1714489"/>
            <a:ext cx="4033838" cy="4416473"/>
          </a:xfrm>
        </p:spPr>
        <p:txBody>
          <a:bodyPr/>
          <a:lstStyle>
            <a:lvl1pPr>
              <a:spcBef>
                <a:spcPts val="1000"/>
              </a:spcBef>
              <a:defRPr/>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4751389" y="1268413"/>
            <a:ext cx="4033836" cy="276999"/>
          </a:xfrm>
          <a:prstGeom prst="rect">
            <a:avLst/>
          </a:prstGeom>
        </p:spPr>
        <p:txBody>
          <a:bodyPr wrap="square">
            <a:spAutoFit/>
          </a:bodyPr>
          <a:lstStyle>
            <a:lvl1pPr>
              <a:defRPr sz="1800" b="1">
                <a:latin typeface="+mn-lt"/>
              </a:defRPr>
            </a:lvl1pPr>
          </a:lstStyle>
          <a:p>
            <a:pPr lvl="0"/>
            <a:r>
              <a:rPr lang="en-US" smtClean="0"/>
              <a:t>Click to edit Master text styles</a:t>
            </a:r>
          </a:p>
        </p:txBody>
      </p:sp>
      <p:sp>
        <p:nvSpPr>
          <p:cNvPr id="33" name="Content Placeholder 2"/>
          <p:cNvSpPr>
            <a:spLocks noGrp="1"/>
          </p:cNvSpPr>
          <p:nvPr>
            <p:ph idx="22"/>
          </p:nvPr>
        </p:nvSpPr>
        <p:spPr>
          <a:xfrm>
            <a:off x="4751387"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 name="Text Placeholder 13"/>
          <p:cNvSpPr>
            <a:spLocks noGrp="1"/>
          </p:cNvSpPr>
          <p:nvPr>
            <p:ph type="body" sz="quarter" idx="23"/>
          </p:nvPr>
        </p:nvSpPr>
        <p:spPr bwMode="gray">
          <a:xfrm>
            <a:off x="4751388" y="6185614"/>
            <a:ext cx="4033837" cy="123111"/>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p:txBody>
      </p:sp>
      <p:sp>
        <p:nvSpPr>
          <p:cNvPr id="45"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11"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4" name="Subtitle5"/>
          <p:cNvSpPr>
            <a:spLocks noGrp="1"/>
          </p:cNvSpPr>
          <p:nvPr>
            <p:ph type="body" idx="17" hasCustomPrompt="1"/>
          </p:nvPr>
        </p:nvSpPr>
        <p:spPr>
          <a:xfrm>
            <a:off x="358775" y="765175"/>
            <a:ext cx="8424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41"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5"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bg1"/>
                </a:solidFill>
              </a:defRPr>
            </a:lvl1pPr>
          </a:lstStyle>
          <a:p>
            <a:fld id="{313880FF-B11A-4FA9-B5CC-7226C1B8517C}" type="slidenum">
              <a:rPr lang="en-US" smtClean="0"/>
              <a:pPr/>
              <a:t>‹#›</a:t>
            </a:fld>
            <a:endParaRPr lang="en-US" dirty="0"/>
          </a:p>
        </p:txBody>
      </p:sp>
      <p:sp>
        <p:nvSpPr>
          <p:cNvPr id="2" name="Title 1"/>
          <p:cNvSpPr>
            <a:spLocks noGrp="1"/>
          </p:cNvSpPr>
          <p:nvPr>
            <p:ph type="ctrTitle"/>
          </p:nvPr>
        </p:nvSpPr>
        <p:spPr>
          <a:xfrm>
            <a:off x="358775" y="2698740"/>
            <a:ext cx="8424000" cy="523220"/>
          </a:xfrm>
        </p:spPr>
        <p:txBody>
          <a:bodyPr wrap="square" lIns="0" tIns="0" rIns="0" bIns="0" anchor="t" anchorCtr="0">
            <a:spAutoFit/>
          </a:bodyPr>
          <a:lstStyle>
            <a:lvl1pPr algn="l">
              <a:lnSpc>
                <a:spcPct val="85000"/>
              </a:lnSpc>
              <a:defRPr sz="4000" b="0">
                <a:solidFill>
                  <a:schemeClr val="tx2"/>
                </a:solidFill>
                <a:latin typeface="+mj-lt"/>
                <a:cs typeface="Times New Roman" pitchFamily="18" charset="0"/>
              </a:defRPr>
            </a:lvl1pPr>
          </a:lstStyle>
          <a:p>
            <a:r>
              <a:rPr lang="en-US" noProof="0" dirty="0" smtClean="0"/>
              <a:t>Click to edit Master title style</a:t>
            </a:r>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395843"/>
            <a:ext cx="8424000" cy="369332"/>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58775" y="1268413"/>
            <a:ext cx="8424000" cy="5040312"/>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8775" y="6597650"/>
            <a:ext cx="36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pPr/>
              <a:t>‹#›</a:t>
            </a:fld>
            <a:endParaRPr lang="en-US" dirty="0"/>
          </a:p>
        </p:txBody>
      </p:sp>
      <p:sp>
        <p:nvSpPr>
          <p:cNvPr id="8" name="TextBox 7"/>
          <p:cNvSpPr txBox="1"/>
          <p:nvPr/>
        </p:nvSpPr>
        <p:spPr>
          <a:xfrm>
            <a:off x="358775" y="-255181"/>
            <a:ext cx="2180084" cy="123111"/>
          </a:xfrm>
          <a:prstGeom prst="rect">
            <a:avLst/>
          </a:prstGeom>
          <a:noFill/>
        </p:spPr>
        <p:txBody>
          <a:bodyPr wrap="none" lIns="0" tIns="0" rIns="0" bIns="0" rtlCol="0">
            <a:spAutoFit/>
          </a:bodyPr>
          <a:lstStyle/>
          <a:p>
            <a:pPr algn="l">
              <a:spcAft>
                <a:spcPts val="300"/>
              </a:spcAft>
            </a:pPr>
            <a:r>
              <a:rPr lang="en-US" sz="800" b="1" dirty="0" smtClean="0">
                <a:solidFill>
                  <a:schemeClr val="bg1"/>
                </a:solidFill>
              </a:rPr>
              <a:t>Deloitte </a:t>
            </a:r>
            <a:r>
              <a:rPr lang="en-US" sz="800" b="1" baseline="0" dirty="0" smtClean="0">
                <a:solidFill>
                  <a:schemeClr val="bg1"/>
                </a:solidFill>
              </a:rPr>
              <a:t>UK screen 4:3 (19.05 cm x 25.40 cm)</a:t>
            </a:r>
            <a:endParaRPr lang="en-US" sz="800" b="1" dirty="0" smtClean="0">
              <a:solidFill>
                <a:schemeClr val="bg1"/>
              </a:solidFill>
            </a:endParaRPr>
          </a:p>
        </p:txBody>
      </p:sp>
      <p:sp>
        <p:nvSpPr>
          <p:cNvPr id="9" name="bmkCopyright"/>
          <p:cNvSpPr txBox="1">
            <a:spLocks/>
          </p:cNvSpPr>
          <p:nvPr/>
        </p:nvSpPr>
        <p:spPr>
          <a:xfrm>
            <a:off x="6977038" y="6597650"/>
            <a:ext cx="1808187" cy="126000"/>
          </a:xfrm>
          <a:prstGeom prst="rect">
            <a:avLst/>
          </a:prstGeom>
        </p:spPr>
        <p:txBody>
          <a:bodyPr vert="horz" wrap="none" lIns="0" tIns="0" rIns="0" bIns="0" rtlCol="0" anchor="b" anchorCtr="0">
            <a:no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smtClean="0">
                <a:ln>
                  <a:noFill/>
                </a:ln>
                <a:solidFill>
                  <a:schemeClr val="tx2"/>
                </a:solidFill>
                <a:effectLst/>
                <a:uLnTx/>
                <a:uFillTx/>
                <a:latin typeface="+mn-lt"/>
                <a:ea typeface="+mn-ea"/>
                <a:cs typeface="+mn-cs"/>
              </a:rPr>
              <a:t>© 2014 Deloitte LLP. All rights reserved.</a:t>
            </a:r>
            <a:endParaRPr kumimoji="0" lang="en-US" sz="8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Footer Placeholder 4"/>
          <p:cNvSpPr>
            <a:spLocks noGrp="1"/>
          </p:cNvSpPr>
          <p:nvPr>
            <p:ph type="ftr" sz="quarter" idx="3"/>
          </p:nvPr>
        </p:nvSpPr>
        <p:spPr>
          <a:xfrm>
            <a:off x="720000" y="6597650"/>
            <a:ext cx="3672613"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dirty="0" smtClean="0"/>
              <a:t>Title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84" r:id="rId3"/>
    <p:sldLayoutId id="2147483653" r:id="rId4"/>
    <p:sldLayoutId id="2147483662" r:id="rId5"/>
    <p:sldLayoutId id="2147483672" r:id="rId6"/>
    <p:sldLayoutId id="2147483681" r:id="rId7"/>
    <p:sldLayoutId id="2147483654" r:id="rId8"/>
    <p:sldLayoutId id="2147483685" r:id="rId9"/>
    <p:sldLayoutId id="2147483676" r:id="rId10"/>
    <p:sldLayoutId id="2147483678" r:id="rId11"/>
    <p:sldLayoutId id="2147483679" r:id="rId12"/>
    <p:sldLayoutId id="2147483682" r:id="rId13"/>
    <p:sldLayoutId id="2147483677" r:id="rId14"/>
    <p:sldLayoutId id="2147483683" r:id="rId15"/>
    <p:sldLayoutId id="2147483680" r:id="rId16"/>
    <p:sldLayoutId id="2147483686" r:id="rId17"/>
    <p:sldLayoutId id="2147483687" r:id="rId18"/>
  </p:sldLayoutIdLst>
  <p:hf hdr="0" dt="0"/>
  <p:txStyles>
    <p:titleStyle>
      <a:lvl1pPr algn="l" defTabSz="914400" rtl="0" eaLnBrk="1" latinLnBrk="0" hangingPunct="1">
        <a:spcBef>
          <a:spcPct val="0"/>
        </a:spcBef>
        <a:buNone/>
        <a:defRPr sz="2400" b="1" kern="1200">
          <a:solidFill>
            <a:schemeClr val="tx2"/>
          </a:solidFill>
          <a:latin typeface="+mn-lt"/>
          <a:ea typeface="+mj-ea"/>
          <a:cs typeface="+mj-cs"/>
        </a:defRPr>
      </a:lvl1pPr>
    </p:titleStyle>
    <p:bodyStyle>
      <a:lvl1pPr marL="0" indent="0" algn="l" defTabSz="914400" rtl="0" eaLnBrk="1" latinLnBrk="0" hangingPunct="1">
        <a:spcBef>
          <a:spcPts val="10"/>
        </a:spcBef>
        <a:spcAft>
          <a:spcPts val="0"/>
        </a:spcAft>
        <a:buFont typeface="Arial" pitchFamily="34" charset="0"/>
        <a:buNone/>
        <a:defRPr lang="en-US" sz="1800" kern="1200" dirty="0" smtClean="0">
          <a:solidFill>
            <a:schemeClr val="tx2"/>
          </a:solidFill>
          <a:latin typeface="+mn-lt"/>
          <a:ea typeface="+mj-ea"/>
          <a:cs typeface="+mj-cs"/>
        </a:defRPr>
      </a:lvl1pPr>
      <a:lvl2pPr marL="180000" indent="-180000" algn="l" defTabSz="914400" rtl="0" eaLnBrk="1" latinLnBrk="0" hangingPunct="1">
        <a:spcBef>
          <a:spcPts val="400"/>
        </a:spcBef>
        <a:spcAft>
          <a:spcPts val="0"/>
        </a:spcAft>
        <a:buFont typeface="Arial" pitchFamily="34" charset="0"/>
        <a:buChar char="•"/>
        <a:defRPr lang="en-US" sz="1800" kern="1200" dirty="0" smtClean="0">
          <a:solidFill>
            <a:schemeClr val="tx2"/>
          </a:solidFill>
          <a:latin typeface="+mn-lt"/>
          <a:ea typeface="+mj-ea"/>
          <a:cs typeface="+mj-cs"/>
        </a:defRPr>
      </a:lvl2pPr>
      <a:lvl3pPr marL="36000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3pPr>
      <a:lvl4pPr marL="539750" indent="-180000" algn="l" defTabSz="914400" rtl="0" eaLnBrk="1" latinLnBrk="0" hangingPunct="1">
        <a:spcBef>
          <a:spcPts val="400"/>
        </a:spcBef>
        <a:spcAft>
          <a:spcPts val="0"/>
        </a:spcAft>
        <a:buFont typeface="Arial" pitchFamily="34" charset="0"/>
        <a:buChar char="•"/>
        <a:defRPr lang="en-US" sz="1600" kern="1200" dirty="0" smtClean="0">
          <a:solidFill>
            <a:schemeClr val="tx2"/>
          </a:solidFill>
          <a:latin typeface="+mn-lt"/>
          <a:ea typeface="+mj-ea"/>
          <a:cs typeface="+mj-cs"/>
        </a:defRPr>
      </a:lvl4pPr>
      <a:lvl5pPr marL="720000" indent="-180000" algn="l" defTabSz="914400" rtl="0" eaLnBrk="1" latinLnBrk="0" hangingPunct="1">
        <a:spcBef>
          <a:spcPts val="400"/>
        </a:spcBef>
        <a:spcAft>
          <a:spcPts val="0"/>
        </a:spcAft>
        <a:buFont typeface="Arial" pitchFamily="34" charset="0"/>
        <a:buChar char="‒"/>
        <a:defRPr lang="en-GB" sz="1600" kern="1200" baseline="0" dirty="0" smtClean="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mailto:fnagari@deloitte.co.uk" TargetMode="External"/><Relationship Id="rId7"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hyperlink" Target="mailto:insurancecentreofexc@deloitte.co.uk" TargetMode="External"/><Relationship Id="rId4" Type="http://schemas.openxmlformats.org/officeDocument/2006/relationships/hyperlink" Target="http://www.deloitte.com/i2ii" TargetMode="External"/><Relationship Id="rId9"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538297" y="2436814"/>
            <a:ext cx="4605703" cy="3741737"/>
          </a:xfrm>
          <a:prstGeom prst="rect">
            <a:avLst/>
          </a:prstGeom>
          <a:noFill/>
          <a:ln w="9525">
            <a:noFill/>
            <a:miter lim="800000"/>
            <a:headEnd/>
            <a:tailEnd/>
          </a:ln>
        </p:spPr>
      </p:pic>
      <p:sp>
        <p:nvSpPr>
          <p:cNvPr id="4099" name="Rectangle 17"/>
          <p:cNvSpPr>
            <a:spLocks noGrp="1"/>
          </p:cNvSpPr>
          <p:nvPr>
            <p:ph type="ctrTitle"/>
          </p:nvPr>
        </p:nvSpPr>
        <p:spPr>
          <a:xfrm>
            <a:off x="351830" y="1893888"/>
            <a:ext cx="6977018" cy="1949252"/>
          </a:xfrm>
          <a:solidFill>
            <a:schemeClr val="bg1"/>
          </a:solidFill>
        </p:spPr>
        <p:txBody>
          <a:bodyPr/>
          <a:lstStyle/>
          <a:p>
            <a:pPr>
              <a:lnSpc>
                <a:spcPts val="3800"/>
              </a:lnSpc>
            </a:pPr>
            <a:r>
              <a:rPr lang="en-GB" sz="3600" dirty="0" smtClean="0">
                <a:solidFill>
                  <a:schemeClr val="accent4"/>
                </a:solidFill>
              </a:rPr>
              <a:t>IASB accelerates its redeliberations</a:t>
            </a:r>
            <a:br>
              <a:rPr lang="en-GB" sz="3600" dirty="0" smtClean="0">
                <a:solidFill>
                  <a:schemeClr val="accent4"/>
                </a:solidFill>
              </a:rPr>
            </a:br>
            <a:r>
              <a:rPr lang="en-GB" sz="3200" dirty="0" smtClean="0"/>
              <a:t>New decisions on accounting for profit emergence (CSM) and interest rate volatility (OCI)</a:t>
            </a:r>
            <a:endParaRPr lang="en-GB" sz="3200" dirty="0"/>
          </a:p>
        </p:txBody>
      </p:sp>
      <p:sp>
        <p:nvSpPr>
          <p:cNvPr id="4100" name="Rectangle 18"/>
          <p:cNvSpPr>
            <a:spLocks noGrp="1"/>
          </p:cNvSpPr>
          <p:nvPr>
            <p:ph type="subTitle" idx="1"/>
          </p:nvPr>
        </p:nvSpPr>
        <p:spPr>
          <a:xfrm>
            <a:off x="336668" y="4895298"/>
            <a:ext cx="4739054" cy="901116"/>
          </a:xfrm>
        </p:spPr>
        <p:txBody>
          <a:bodyPr/>
          <a:lstStyle/>
          <a:p>
            <a:pPr marL="0" indent="0"/>
            <a:r>
              <a:rPr lang="en-GB" b="0" dirty="0" smtClean="0"/>
              <a:t>Francesco Nagari</a:t>
            </a:r>
          </a:p>
          <a:p>
            <a:pPr marL="0" indent="0"/>
            <a:r>
              <a:rPr lang="en-GB" b="0" dirty="0" smtClean="0"/>
              <a:t>Deloitte Global IFRS Insurance Lead Partner</a:t>
            </a:r>
          </a:p>
          <a:p>
            <a:pPr marL="0" indent="0"/>
            <a:r>
              <a:rPr lang="en-GB" b="0" dirty="0" smtClean="0"/>
              <a:t>27 March </a:t>
            </a:r>
            <a:r>
              <a:rPr lang="en-GB" b="0" dirty="0" smtClean="0"/>
              <a:t>2014</a:t>
            </a:r>
            <a:endParaRPr lang="en-GB" b="0" dirty="0"/>
          </a:p>
        </p:txBody>
      </p:sp>
    </p:spTree>
    <p:extLst>
      <p:ext uri="{BB962C8B-B14F-4D97-AF65-F5344CB8AC3E}">
        <p14:creationId xmlns:p14="http://schemas.microsoft.com/office/powerpoint/2010/main" val="300437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2588" y="860425"/>
            <a:ext cx="8331200" cy="2026196"/>
          </a:xfrm>
          <a:prstGeom prst="rect">
            <a:avLst/>
          </a:prstGeom>
          <a:noFill/>
        </p:spPr>
        <p:txBody>
          <a:bodyPr lIns="0" tIns="0" rIns="0" bIns="0">
            <a:spAutoFit/>
          </a:bodyPr>
          <a:lstStyle/>
          <a:p>
            <a:pPr>
              <a:spcAft>
                <a:spcPts val="600"/>
              </a:spcAft>
              <a:defRPr/>
            </a:pPr>
            <a:r>
              <a:rPr lang="en-GB" sz="2000" b="1" dirty="0">
                <a:solidFill>
                  <a:schemeClr val="accent2"/>
                </a:solidFill>
                <a:latin typeface="+mn-lt"/>
                <a:ea typeface="+mj-ea"/>
                <a:cs typeface="+mj-cs"/>
              </a:rPr>
              <a:t>IASB </a:t>
            </a:r>
            <a:r>
              <a:rPr lang="en-GB" sz="2000" b="1" dirty="0" smtClean="0">
                <a:solidFill>
                  <a:schemeClr val="accent2"/>
                </a:solidFill>
                <a:ea typeface="+mj-ea"/>
                <a:cs typeface="+mj-cs"/>
              </a:rPr>
              <a:t>vote</a:t>
            </a:r>
            <a:endParaRPr lang="en-GB" sz="2000"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rgbClr val="002776"/>
                </a:solidFill>
              </a:rPr>
              <a:t>The IASB unanimously </a:t>
            </a:r>
            <a:r>
              <a:rPr lang="en-GB" dirty="0">
                <a:solidFill>
                  <a:srgbClr val="002776"/>
                </a:solidFill>
              </a:rPr>
              <a:t>agreed </a:t>
            </a:r>
            <a:r>
              <a:rPr lang="en-GB" dirty="0">
                <a:solidFill>
                  <a:srgbClr val="002776"/>
                </a:solidFill>
              </a:rPr>
              <a:t>with the staff recommendation</a:t>
            </a:r>
            <a:r>
              <a:rPr lang="en-GB" dirty="0">
                <a:solidFill>
                  <a:srgbClr val="002776"/>
                </a:solidFill>
              </a:rPr>
              <a:t>.</a:t>
            </a:r>
            <a:endParaRPr lang="en-GB"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decision reached on 18 March 2014 </a:t>
            </a:r>
            <a:r>
              <a:rPr lang="en-GB" dirty="0" smtClean="0">
                <a:solidFill>
                  <a:schemeClr val="tx2"/>
                </a:solidFill>
              </a:rPr>
              <a:t>changes the </a:t>
            </a:r>
            <a:r>
              <a:rPr lang="en-GB" dirty="0">
                <a:solidFill>
                  <a:schemeClr val="tx2"/>
                </a:solidFill>
              </a:rPr>
              <a:t>2013 ED, </a:t>
            </a:r>
            <a:r>
              <a:rPr lang="en-GB" dirty="0">
                <a:solidFill>
                  <a:schemeClr val="tx2"/>
                </a:solidFill>
              </a:rPr>
              <a:t>which proposed to re-establish the margin </a:t>
            </a:r>
            <a:r>
              <a:rPr lang="en-GB" dirty="0" smtClean="0">
                <a:solidFill>
                  <a:schemeClr val="tx2"/>
                </a:solidFill>
              </a:rPr>
              <a:t>immediately i.e</a:t>
            </a:r>
            <a:r>
              <a:rPr lang="en-GB" dirty="0">
                <a:solidFill>
                  <a:schemeClr val="tx2"/>
                </a:solidFill>
              </a:rPr>
              <a:t>. previously recognised losses would not be reversed in profit or </a:t>
            </a:r>
            <a:r>
              <a:rPr lang="en-GB" dirty="0" smtClean="0">
                <a:solidFill>
                  <a:schemeClr val="tx2"/>
                </a:solidFill>
              </a:rPr>
              <a:t>loss via the recognition of a gain in subsequent periods</a:t>
            </a:r>
            <a:endParaRPr lang="en-GB" dirty="0">
              <a:solidFill>
                <a:schemeClr val="tx2"/>
              </a:solidFill>
            </a:endParaRPr>
          </a:p>
        </p:txBody>
      </p:sp>
      <p:sp>
        <p:nvSpPr>
          <p:cNvPr id="19461" name="Title 1"/>
          <p:cNvSpPr>
            <a:spLocks noGrp="1"/>
          </p:cNvSpPr>
          <p:nvPr>
            <p:ph type="title"/>
          </p:nvPr>
        </p:nvSpPr>
        <p:spPr>
          <a:xfrm>
            <a:off x="336550" y="231775"/>
            <a:ext cx="8424863" cy="354013"/>
          </a:xfrm>
          <a:solidFill>
            <a:schemeClr val="tx2"/>
          </a:solidFill>
        </p:spPr>
        <p:txBody>
          <a:bodyPr/>
          <a:lstStyle/>
          <a:p>
            <a:r>
              <a:rPr lang="en-GB" altLang="en-US" sz="2300" dirty="0" smtClean="0">
                <a:solidFill>
                  <a:schemeClr val="bg1"/>
                </a:solidFill>
              </a:rPr>
              <a:t>Treatment of previously recognised losses </a:t>
            </a:r>
            <a:r>
              <a:rPr lang="en-GB" altLang="en-US" sz="2300" dirty="0" smtClean="0">
                <a:solidFill>
                  <a:schemeClr val="bg1"/>
                </a:solidFill>
              </a:rPr>
              <a:t>(cont.)</a:t>
            </a:r>
            <a:endParaRPr lang="en-GB" altLang="en-US" sz="2300" dirty="0" smtClean="0">
              <a:solidFill>
                <a:schemeClr val="bg1"/>
              </a:solidFill>
            </a:endParaRP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10</a:t>
            </a:fld>
            <a:endParaRPr lang="en-US" dirty="0">
              <a:solidFill>
                <a:srgbClr val="002776"/>
              </a:solidFill>
            </a:endParaRPr>
          </a:p>
        </p:txBody>
      </p:sp>
      <p:sp>
        <p:nvSpPr>
          <p:cNvPr id="7"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135336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63538" y="196850"/>
            <a:ext cx="8424862" cy="354013"/>
          </a:xfrm>
          <a:solidFill>
            <a:schemeClr val="tx2"/>
          </a:solidFill>
        </p:spPr>
        <p:txBody>
          <a:bodyPr/>
          <a:lstStyle/>
          <a:p>
            <a:r>
              <a:rPr lang="en-GB" altLang="en-US" sz="2300" smtClean="0">
                <a:solidFill>
                  <a:schemeClr val="bg1"/>
                </a:solidFill>
              </a:rPr>
              <a:t>Unlocking CSM for changes in the risk adjustment</a:t>
            </a:r>
          </a:p>
        </p:txBody>
      </p:sp>
      <p:sp>
        <p:nvSpPr>
          <p:cNvPr id="20483" name="Text Placeholder 2"/>
          <p:cNvSpPr>
            <a:spLocks noGrp="1"/>
          </p:cNvSpPr>
          <p:nvPr>
            <p:ph type="body" idx="13"/>
          </p:nvPr>
        </p:nvSpPr>
        <p:spPr>
          <a:xfrm>
            <a:off x="330200" y="633413"/>
            <a:ext cx="8423275" cy="276225"/>
          </a:xfrm>
          <a:solidFill>
            <a:schemeClr val="accent2"/>
          </a:solidFill>
        </p:spPr>
        <p:txBody>
          <a:bodyPr/>
          <a:lstStyle/>
          <a:p>
            <a:r>
              <a:rPr lang="en-GB" altLang="en-US" sz="1800" b="1">
                <a:solidFill>
                  <a:schemeClr val="bg1"/>
                </a:solidFill>
              </a:rPr>
              <a:t>Should the CSM be unlocked for changes in the risk adjustment?</a:t>
            </a:r>
            <a:endParaRPr lang="en-GB" altLang="en-US" sz="1800" b="1"/>
          </a:p>
        </p:txBody>
      </p:sp>
      <p:sp>
        <p:nvSpPr>
          <p:cNvPr id="4" name="Content Placeholder 3"/>
          <p:cNvSpPr>
            <a:spLocks noGrp="1"/>
          </p:cNvSpPr>
          <p:nvPr>
            <p:ph idx="14"/>
          </p:nvPr>
        </p:nvSpPr>
        <p:spPr>
          <a:xfrm>
            <a:off x="346075" y="1204913"/>
            <a:ext cx="8415338" cy="2043112"/>
          </a:xfrm>
        </p:spPr>
        <p:txBody>
          <a:bodyPr/>
          <a:lstStyle/>
          <a:p>
            <a:pPr>
              <a:defRPr/>
            </a:pPr>
            <a:r>
              <a:rPr lang="en-GB" sz="2000" b="1" dirty="0">
                <a:solidFill>
                  <a:schemeClr val="accent2"/>
                </a:solidFill>
              </a:rPr>
              <a:t>Staff R</a:t>
            </a:r>
            <a:r>
              <a:rPr lang="en-GB" sz="2000" b="1" dirty="0" smtClean="0">
                <a:solidFill>
                  <a:schemeClr val="accent2"/>
                </a:solidFill>
              </a:rPr>
              <a:t>ecommendation</a:t>
            </a:r>
          </a:p>
          <a:p>
            <a:pPr marL="400050" indent="-400050">
              <a:buClr>
                <a:schemeClr val="accent2"/>
              </a:buClr>
              <a:buSzPct val="140000"/>
              <a:buFont typeface="Arial" panose="020B0604020202020204" pitchFamily="34" charset="0"/>
              <a:buChar char="•"/>
              <a:defRPr/>
            </a:pPr>
            <a:r>
              <a:rPr lang="en-GB" dirty="0"/>
              <a:t>Differences in the current and previous estimates of the risk </a:t>
            </a:r>
            <a:r>
              <a:rPr lang="en-GB" dirty="0" smtClean="0"/>
              <a:t>adjustment that relate to coverage and other services for future periods should </a:t>
            </a:r>
            <a:r>
              <a:rPr lang="en-GB" dirty="0"/>
              <a:t>adjust the </a:t>
            </a:r>
            <a:r>
              <a:rPr lang="en-GB" dirty="0" smtClean="0"/>
              <a:t>CSM, subject to the CSM not becoming </a:t>
            </a:r>
            <a:r>
              <a:rPr lang="en-GB" dirty="0" smtClean="0"/>
              <a:t>negative</a:t>
            </a:r>
            <a:endParaRPr lang="en-GB" dirty="0" smtClean="0"/>
          </a:p>
          <a:p>
            <a:pPr marL="400050" indent="-400050">
              <a:buClr>
                <a:schemeClr val="accent2"/>
              </a:buClr>
              <a:buSzPct val="140000"/>
              <a:buFont typeface="Arial" panose="020B0604020202020204" pitchFamily="34" charset="0"/>
              <a:buChar char="•"/>
              <a:defRPr/>
            </a:pPr>
            <a:r>
              <a:rPr lang="en-GB" dirty="0" smtClean="0"/>
              <a:t>Changes in the risk adjustment that relate to coverage and other services in current and past periods should be recognised immediately in profit or </a:t>
            </a:r>
            <a:r>
              <a:rPr lang="en-GB" dirty="0" smtClean="0"/>
              <a:t>loss</a:t>
            </a:r>
            <a:endParaRPr lang="en-GB" dirty="0" smtClean="0"/>
          </a:p>
        </p:txBody>
      </p:sp>
      <p:sp>
        <p:nvSpPr>
          <p:cNvPr id="7"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11</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4188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63538" y="196850"/>
            <a:ext cx="8424862" cy="354013"/>
          </a:xfrm>
          <a:solidFill>
            <a:schemeClr val="tx2"/>
          </a:solidFill>
        </p:spPr>
        <p:txBody>
          <a:bodyPr/>
          <a:lstStyle/>
          <a:p>
            <a:r>
              <a:rPr lang="en-GB" altLang="en-US" sz="2300" dirty="0" smtClean="0">
                <a:solidFill>
                  <a:schemeClr val="bg1"/>
                </a:solidFill>
              </a:rPr>
              <a:t>Unlocking CSM for changes in the risk </a:t>
            </a:r>
            <a:r>
              <a:rPr lang="en-GB" altLang="en-US" sz="2300" dirty="0" smtClean="0">
                <a:solidFill>
                  <a:schemeClr val="bg1"/>
                </a:solidFill>
              </a:rPr>
              <a:t>adjustment (cont.)</a:t>
            </a:r>
            <a:endParaRPr lang="en-GB" altLang="en-US" sz="2300" dirty="0" smtClean="0">
              <a:solidFill>
                <a:schemeClr val="bg1"/>
              </a:solidFill>
            </a:endParaRPr>
          </a:p>
        </p:txBody>
      </p:sp>
      <p:sp>
        <p:nvSpPr>
          <p:cNvPr id="8" name="TextBox 7"/>
          <p:cNvSpPr txBox="1"/>
          <p:nvPr/>
        </p:nvSpPr>
        <p:spPr>
          <a:xfrm>
            <a:off x="363538" y="892175"/>
            <a:ext cx="8389937" cy="3927475"/>
          </a:xfrm>
          <a:prstGeom prst="rect">
            <a:avLst/>
          </a:prstGeom>
          <a:noFill/>
        </p:spPr>
        <p:txBody>
          <a:bodyPr lIns="0" tIns="0" rIns="0" bIns="0">
            <a:spAutoFit/>
          </a:bodyPr>
          <a:lstStyle/>
          <a:p>
            <a:pPr indent="-342000">
              <a:spcAft>
                <a:spcPts val="1200"/>
              </a:spcAft>
              <a:defRPr/>
            </a:pPr>
            <a:r>
              <a:rPr lang="en-GB" sz="2000" b="1" dirty="0" smtClean="0">
                <a:solidFill>
                  <a:schemeClr val="tx2"/>
                </a:solidFill>
                <a:latin typeface="+mn-lt"/>
                <a:ea typeface="+mj-ea"/>
                <a:cs typeface="+mj-cs"/>
              </a:rPr>
              <a:t>Benefits</a:t>
            </a:r>
            <a:endParaRPr lang="en-GB" sz="2000" b="1" dirty="0">
              <a:solidFill>
                <a:schemeClr val="tx2"/>
              </a:solidFill>
              <a:latin typeface="+mn-lt"/>
              <a:ea typeface="+mj-ea"/>
              <a:cs typeface="+mj-cs"/>
            </a:endParaRPr>
          </a:p>
          <a:p>
            <a:pPr>
              <a:spcAft>
                <a:spcPts val="300"/>
              </a:spcAft>
              <a:defRPr/>
            </a:pPr>
            <a:r>
              <a:rPr lang="en-GB" b="1" dirty="0">
                <a:solidFill>
                  <a:schemeClr val="accent2"/>
                </a:solidFill>
                <a:latin typeface="+mn-lt"/>
                <a:ea typeface="+mj-ea"/>
                <a:cs typeface="+mj-cs"/>
              </a:rPr>
              <a:t>Consistency </a:t>
            </a:r>
            <a:endParaRPr lang="en-GB" b="1" dirty="0">
              <a:solidFill>
                <a:schemeClr val="accent2"/>
              </a:solidFill>
              <a:latin typeface="+mn-lt"/>
              <a:ea typeface="+mj-ea"/>
              <a:cs typeface="+mj-cs"/>
            </a:endParaRPr>
          </a:p>
          <a:p>
            <a:pPr marL="399600" lvl="1" indent="-399600">
              <a:spcBef>
                <a:spcPts val="6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Increases consistency of the </a:t>
            </a:r>
            <a:r>
              <a:rPr lang="en-GB" dirty="0">
                <a:solidFill>
                  <a:schemeClr val="tx2"/>
                </a:solidFill>
                <a:latin typeface="+mn-lt"/>
                <a:ea typeface="+mj-ea"/>
                <a:cs typeface="+mj-cs"/>
              </a:rPr>
              <a:t>margin </a:t>
            </a:r>
            <a:r>
              <a:rPr lang="en-GB" dirty="0">
                <a:solidFill>
                  <a:schemeClr val="tx2"/>
                </a:solidFill>
                <a:latin typeface="+mn-lt"/>
                <a:ea typeface="+mj-ea"/>
                <a:cs typeface="+mj-cs"/>
              </a:rPr>
              <a:t>– that the </a:t>
            </a:r>
            <a:r>
              <a:rPr lang="en-GB" dirty="0">
                <a:solidFill>
                  <a:schemeClr val="tx2"/>
                </a:solidFill>
                <a:latin typeface="+mn-lt"/>
                <a:ea typeface="+mj-ea"/>
                <a:cs typeface="+mj-cs"/>
              </a:rPr>
              <a:t>CSM should represent the margin after adjustment for risk both on initial recognition and subsequently.</a:t>
            </a:r>
            <a:endParaRPr lang="en-GB" dirty="0">
              <a:solidFill>
                <a:schemeClr val="tx2"/>
              </a:solidFill>
              <a:latin typeface="+mn-lt"/>
              <a:ea typeface="+mj-ea"/>
              <a:cs typeface="+mj-cs"/>
            </a:endParaRPr>
          </a:p>
          <a:p>
            <a:pPr marL="399600" lvl="1" indent="-399600">
              <a:spcBef>
                <a:spcPts val="10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The differences in current and previous estimates of risk adjustment should be treated consistently with the changes in current and previous estimates of the PV of cash flows to which the risk </a:t>
            </a:r>
            <a:r>
              <a:rPr lang="en-GB" dirty="0" smtClean="0">
                <a:solidFill>
                  <a:schemeClr val="tx2"/>
                </a:solidFill>
                <a:latin typeface="+mn-lt"/>
                <a:ea typeface="+mj-ea"/>
                <a:cs typeface="+mj-cs"/>
              </a:rPr>
              <a:t>adjustment relates</a:t>
            </a:r>
            <a:endParaRPr lang="en-GB" dirty="0">
              <a:solidFill>
                <a:schemeClr val="tx2"/>
              </a:solidFill>
              <a:latin typeface="+mn-lt"/>
              <a:ea typeface="+mj-ea"/>
              <a:cs typeface="+mj-cs"/>
            </a:endParaRPr>
          </a:p>
          <a:p>
            <a:pPr>
              <a:spcBef>
                <a:spcPts val="1000"/>
              </a:spcBef>
              <a:spcAft>
                <a:spcPts val="0"/>
              </a:spcAft>
              <a:buClr>
                <a:schemeClr val="accent2"/>
              </a:buClr>
              <a:defRPr/>
            </a:pPr>
            <a:r>
              <a:rPr lang="en-GB" b="1" dirty="0">
                <a:solidFill>
                  <a:schemeClr val="accent2"/>
                </a:solidFill>
                <a:latin typeface="+mn-lt"/>
                <a:ea typeface="+mj-ea"/>
                <a:cs typeface="+mj-cs"/>
              </a:rPr>
              <a:t>Practicality</a:t>
            </a:r>
          </a:p>
          <a:p>
            <a:pPr marL="399600" indent="-399600">
              <a:spcBef>
                <a:spcPts val="6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The </a:t>
            </a:r>
            <a:r>
              <a:rPr lang="en-GB" dirty="0">
                <a:solidFill>
                  <a:schemeClr val="tx2"/>
                </a:solidFill>
                <a:latin typeface="+mn-lt"/>
                <a:ea typeface="+mj-ea"/>
                <a:cs typeface="+mj-cs"/>
              </a:rPr>
              <a:t>feedback indicates that decomposing the risk adjustment between the part related to future coverage and that related to current and past coverage is practical, as existing methods for determining the risk adjustment already make this information available. </a:t>
            </a: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12</a:t>
            </a:fld>
            <a:endParaRPr lang="en-US" dirty="0">
              <a:solidFill>
                <a:srgbClr val="002776"/>
              </a:solidFill>
            </a:endParaRPr>
          </a:p>
        </p:txBody>
      </p:sp>
      <p:sp>
        <p:nvSpPr>
          <p:cNvPr id="7"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782690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noGrp="1"/>
          </p:cNvSpPr>
          <p:nvPr>
            <p:ph idx="14"/>
          </p:nvPr>
        </p:nvSpPr>
        <p:spPr>
          <a:xfrm>
            <a:off x="360363" y="900113"/>
            <a:ext cx="8423275" cy="2303462"/>
          </a:xfrm>
        </p:spPr>
        <p:txBody>
          <a:bodyPr>
            <a:spAutoFit/>
          </a:bodyPr>
          <a:lstStyle/>
          <a:p>
            <a:pPr>
              <a:spcAft>
                <a:spcPts val="300"/>
              </a:spcAft>
              <a:defRPr/>
            </a:pPr>
            <a:r>
              <a:rPr lang="en-GB" sz="2000" b="1" dirty="0" smtClean="0"/>
              <a:t>Concerns</a:t>
            </a:r>
            <a:endParaRPr lang="en-GB" sz="2000" b="1" dirty="0"/>
          </a:p>
          <a:p>
            <a:pPr marL="400050" indent="-400050">
              <a:spcAft>
                <a:spcPts val="300"/>
              </a:spcAft>
              <a:buClr>
                <a:schemeClr val="accent2"/>
              </a:buClr>
              <a:buSzPct val="140000"/>
              <a:buFont typeface="Arial" panose="020B0604020202020204" pitchFamily="34" charset="0"/>
              <a:buChar char="•"/>
              <a:defRPr/>
            </a:pPr>
            <a:r>
              <a:rPr lang="en-GB" dirty="0"/>
              <a:t>Recognising changes </a:t>
            </a:r>
            <a:r>
              <a:rPr lang="en-GB" dirty="0" smtClean="0"/>
              <a:t>in the </a:t>
            </a:r>
            <a:r>
              <a:rPr lang="en-GB" dirty="0"/>
              <a:t>risk adjustment in </a:t>
            </a:r>
            <a:r>
              <a:rPr lang="en-GB" dirty="0" smtClean="0"/>
              <a:t>profit or loss </a:t>
            </a:r>
            <a:r>
              <a:rPr lang="en-GB" dirty="0"/>
              <a:t>could result in losses being recognised in one period even when the contract is </a:t>
            </a:r>
            <a:r>
              <a:rPr lang="en-GB" dirty="0" smtClean="0"/>
              <a:t>profitable overall.</a:t>
            </a:r>
            <a:endParaRPr lang="en-GB" dirty="0"/>
          </a:p>
          <a:p>
            <a:pPr marL="400050" indent="-400050">
              <a:spcAft>
                <a:spcPts val="300"/>
              </a:spcAft>
              <a:buClr>
                <a:schemeClr val="accent2"/>
              </a:buClr>
              <a:buSzPct val="140000"/>
              <a:buFont typeface="Arial" panose="020B0604020202020204" pitchFamily="34" charset="0"/>
              <a:buChar char="•"/>
              <a:defRPr/>
            </a:pPr>
            <a:r>
              <a:rPr lang="en-GB" dirty="0" smtClean="0"/>
              <a:t>This could give more </a:t>
            </a:r>
            <a:r>
              <a:rPr lang="en-GB" dirty="0"/>
              <a:t>room for management </a:t>
            </a:r>
            <a:r>
              <a:rPr lang="en-GB" dirty="0" smtClean="0"/>
              <a:t>manipulation, as </a:t>
            </a:r>
            <a:r>
              <a:rPr lang="en-GB" dirty="0"/>
              <a:t>the determination of </a:t>
            </a:r>
            <a:r>
              <a:rPr lang="en-GB" dirty="0" smtClean="0"/>
              <a:t>the risk </a:t>
            </a:r>
            <a:r>
              <a:rPr lang="en-GB" dirty="0"/>
              <a:t>adjustment is highly subjective and it is affected by the entity’s assessment of the price of the risk.</a:t>
            </a:r>
          </a:p>
        </p:txBody>
      </p:sp>
      <p:sp>
        <p:nvSpPr>
          <p:cNvPr id="9" name="TextBox 8"/>
          <p:cNvSpPr txBox="1"/>
          <p:nvPr/>
        </p:nvSpPr>
        <p:spPr>
          <a:xfrm>
            <a:off x="363539" y="3562350"/>
            <a:ext cx="8421686" cy="2392363"/>
          </a:xfrm>
          <a:prstGeom prst="rect">
            <a:avLst/>
          </a:prstGeom>
          <a:noFill/>
        </p:spPr>
        <p:txBody>
          <a:bodyPr wrap="square" lIns="0" tIns="0" rIns="0" bIns="0">
            <a:spAutoFit/>
          </a:bodyPr>
          <a:lstStyle/>
          <a:p>
            <a:pPr>
              <a:spcAft>
                <a:spcPts val="300"/>
              </a:spcAft>
              <a:defRPr/>
            </a:pPr>
            <a:r>
              <a:rPr lang="en-GB" sz="2000" b="1" dirty="0">
                <a:solidFill>
                  <a:schemeClr val="accent2"/>
                </a:solidFill>
                <a:latin typeface="+mn-lt"/>
                <a:ea typeface="+mj-ea"/>
                <a:cs typeface="+mj-cs"/>
              </a:rPr>
              <a:t>IASB </a:t>
            </a:r>
            <a:r>
              <a:rPr lang="en-GB" sz="2000" b="1" dirty="0" smtClean="0">
                <a:solidFill>
                  <a:schemeClr val="accent2"/>
                </a:solidFill>
                <a:ea typeface="+mj-ea"/>
                <a:cs typeface="+mj-cs"/>
              </a:rPr>
              <a:t>vote</a:t>
            </a:r>
            <a:endParaRPr lang="en-GB" sz="2000"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rgbClr val="002776"/>
                </a:solidFill>
              </a:rPr>
              <a:t>The IASB unanimously agreed </a:t>
            </a:r>
            <a:r>
              <a:rPr lang="en-GB" dirty="0">
                <a:solidFill>
                  <a:srgbClr val="002776"/>
                </a:solidFill>
              </a:rPr>
              <a:t>with </a:t>
            </a:r>
            <a:r>
              <a:rPr lang="en-GB" dirty="0">
                <a:solidFill>
                  <a:srgbClr val="002776"/>
                </a:solidFill>
              </a:rPr>
              <a:t>the staff recommendation</a:t>
            </a:r>
            <a:r>
              <a:rPr lang="en-GB" dirty="0">
                <a:solidFill>
                  <a:srgbClr val="002776"/>
                </a:solidFill>
              </a:rPr>
              <a:t>.</a:t>
            </a:r>
          </a:p>
          <a:p>
            <a:pPr marL="399600" indent="-399600">
              <a:spcBef>
                <a:spcPts val="1000"/>
              </a:spcBef>
              <a:spcAft>
                <a:spcPts val="0"/>
              </a:spcAft>
              <a:buClr>
                <a:schemeClr val="accent2"/>
              </a:buClr>
              <a:buFont typeface="Wingdings" panose="05000000000000000000" pitchFamily="2" charset="2"/>
              <a:buChar char="Ø"/>
              <a:defRPr/>
            </a:pPr>
            <a:r>
              <a:rPr lang="en-GB" dirty="0">
                <a:solidFill>
                  <a:srgbClr val="002776"/>
                </a:solidFill>
              </a:rPr>
              <a:t>The IASB </a:t>
            </a:r>
            <a:r>
              <a:rPr lang="en-GB" dirty="0" smtClean="0">
                <a:solidFill>
                  <a:srgbClr val="002776"/>
                </a:solidFill>
              </a:rPr>
              <a:t>confirmed </a:t>
            </a:r>
            <a:r>
              <a:rPr lang="en-GB" dirty="0">
                <a:solidFill>
                  <a:srgbClr val="002776"/>
                </a:solidFill>
              </a:rPr>
              <a:t>that a risk adjustment and a separate CSM provide useful information to users of the financial statements.</a:t>
            </a:r>
            <a:endParaRPr lang="en-GB"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decision reached on 18 March </a:t>
            </a:r>
            <a:r>
              <a:rPr lang="en-GB" dirty="0" smtClean="0">
                <a:solidFill>
                  <a:schemeClr val="tx2"/>
                </a:solidFill>
              </a:rPr>
              <a:t>2014 changes </a:t>
            </a:r>
            <a:r>
              <a:rPr lang="en-GB" dirty="0">
                <a:solidFill>
                  <a:schemeClr val="tx2"/>
                </a:solidFill>
              </a:rPr>
              <a:t>the 2013 ED, </a:t>
            </a:r>
            <a:r>
              <a:rPr lang="en-GB" dirty="0">
                <a:solidFill>
                  <a:schemeClr val="tx2"/>
                </a:solidFill>
              </a:rPr>
              <a:t>which proposed to recognise changes in the risk adjustment in profit or loss  instead of unlocking the </a:t>
            </a:r>
            <a:r>
              <a:rPr lang="en-GB" dirty="0" smtClean="0">
                <a:solidFill>
                  <a:schemeClr val="tx2"/>
                </a:solidFill>
              </a:rPr>
              <a:t>CSM.</a:t>
            </a:r>
            <a:endParaRPr lang="en-GB" dirty="0">
              <a:solidFill>
                <a:schemeClr val="tx2"/>
              </a:solidFill>
            </a:endParaRPr>
          </a:p>
        </p:txBody>
      </p:sp>
      <p:sp>
        <p:nvSpPr>
          <p:cNvPr id="22534" name="Title 1"/>
          <p:cNvSpPr>
            <a:spLocks noGrp="1"/>
          </p:cNvSpPr>
          <p:nvPr>
            <p:ph type="title"/>
          </p:nvPr>
        </p:nvSpPr>
        <p:spPr>
          <a:xfrm>
            <a:off x="358775" y="204788"/>
            <a:ext cx="8424863" cy="354012"/>
          </a:xfrm>
          <a:solidFill>
            <a:schemeClr val="tx2"/>
          </a:solidFill>
        </p:spPr>
        <p:txBody>
          <a:bodyPr/>
          <a:lstStyle/>
          <a:p>
            <a:r>
              <a:rPr lang="en-GB" altLang="en-US" sz="2300" dirty="0" smtClean="0">
                <a:solidFill>
                  <a:schemeClr val="bg1"/>
                </a:solidFill>
              </a:rPr>
              <a:t>Unlocking CSM for changes in the risk adjustment </a:t>
            </a:r>
            <a:r>
              <a:rPr lang="en-GB" altLang="en-US" sz="2300" dirty="0" smtClean="0">
                <a:solidFill>
                  <a:schemeClr val="bg1"/>
                </a:solidFill>
              </a:rPr>
              <a:t>(cont.)</a:t>
            </a:r>
            <a:endParaRPr lang="en-GB" altLang="en-US" sz="2300" dirty="0" smtClean="0">
              <a:solidFill>
                <a:schemeClr val="bg1"/>
              </a:solidFill>
            </a:endParaRPr>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13</a:t>
            </a:fld>
            <a:endParaRPr lang="en-US" dirty="0">
              <a:solidFill>
                <a:srgbClr val="002776"/>
              </a:solidFill>
            </a:endParaRPr>
          </a:p>
        </p:txBody>
      </p:sp>
      <p:sp>
        <p:nvSpPr>
          <p:cNvPr id="10"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200078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0363" y="177800"/>
            <a:ext cx="8424862" cy="354013"/>
          </a:xfrm>
          <a:solidFill>
            <a:schemeClr val="tx2"/>
          </a:solidFill>
        </p:spPr>
        <p:txBody>
          <a:bodyPr/>
          <a:lstStyle/>
          <a:p>
            <a:r>
              <a:rPr lang="en-GB" altLang="en-US" sz="2300" smtClean="0">
                <a:solidFill>
                  <a:schemeClr val="bg1"/>
                </a:solidFill>
              </a:rPr>
              <a:t>Deloitte proposed amendments</a:t>
            </a:r>
            <a:endParaRPr lang="en-GB" altLang="en-US" sz="2300" smtClean="0"/>
          </a:p>
        </p:txBody>
      </p:sp>
      <p:sp>
        <p:nvSpPr>
          <p:cNvPr id="7" name="Content Placeholder 6"/>
          <p:cNvSpPr txBox="1">
            <a:spLocks noGrp="1"/>
          </p:cNvSpPr>
          <p:nvPr>
            <p:ph idx="14"/>
          </p:nvPr>
        </p:nvSpPr>
        <p:spPr>
          <a:xfrm>
            <a:off x="363538" y="831850"/>
            <a:ext cx="8407400" cy="3739485"/>
          </a:xfrm>
        </p:spPr>
        <p:txBody>
          <a:bodyPr wrap="square" rtlCol="0">
            <a:spAutoFit/>
          </a:bodyPr>
          <a:lstStyle/>
          <a:p>
            <a:pPr marL="399600" indent="-399600" algn="just">
              <a:spcAft>
                <a:spcPts val="1200"/>
              </a:spcAft>
              <a:buFont typeface="Wingdings" panose="05000000000000000000" pitchFamily="2" charset="2"/>
              <a:buChar char="Ø"/>
              <a:defRPr/>
            </a:pPr>
            <a:r>
              <a:rPr lang="en-GB" sz="2000" b="1" dirty="0" smtClean="0">
                <a:solidFill>
                  <a:schemeClr val="accent2"/>
                </a:solidFill>
              </a:rPr>
              <a:t>Remove the requirement for the CSM to be earned over the coverage period. </a:t>
            </a:r>
            <a:r>
              <a:rPr lang="en-GB" sz="2000" b="1" dirty="0" smtClean="0">
                <a:solidFill>
                  <a:schemeClr val="accent2"/>
                </a:solidFill>
              </a:rPr>
              <a:t>Instead, the release of the CSM to profit or loss should be over the duration of the insurance contract such that it covers both the coverage and the claims handling </a:t>
            </a:r>
            <a:r>
              <a:rPr lang="en-GB" sz="2000" b="1" dirty="0" smtClean="0">
                <a:solidFill>
                  <a:schemeClr val="accent2"/>
                </a:solidFill>
              </a:rPr>
              <a:t>period as the handling of claims is a key service to the policyholder</a:t>
            </a:r>
            <a:endParaRPr lang="en-GB" sz="2000" b="1" dirty="0" smtClean="0">
              <a:solidFill>
                <a:schemeClr val="accent2"/>
              </a:solidFill>
            </a:endParaRPr>
          </a:p>
          <a:p>
            <a:pPr marL="662400" lvl="4" indent="-284400">
              <a:spcBef>
                <a:spcPts val="1000"/>
              </a:spcBef>
              <a:spcAft>
                <a:spcPts val="0"/>
              </a:spcAft>
              <a:buClr>
                <a:schemeClr val="accent2"/>
              </a:buClr>
              <a:buSzPct val="140000"/>
              <a:buFont typeface="Arial" panose="020B0604020202020204" pitchFamily="34" charset="0"/>
              <a:buChar char="•"/>
              <a:defRPr/>
            </a:pPr>
            <a:r>
              <a:rPr sz="1800" dirty="0" smtClean="0"/>
              <a:t>CSM should be released based on the pattern of transfer of services under the contract </a:t>
            </a:r>
            <a:r>
              <a:rPr sz="1800" dirty="0" smtClean="0"/>
              <a:t>(inclusive of the pattern of release </a:t>
            </a:r>
            <a:r>
              <a:rPr sz="1800" dirty="0" smtClean="0"/>
              <a:t>from risk).</a:t>
            </a:r>
          </a:p>
          <a:p>
            <a:pPr marL="662400" lvl="4" indent="-284400">
              <a:spcBef>
                <a:spcPts val="1000"/>
              </a:spcBef>
              <a:spcAft>
                <a:spcPts val="0"/>
              </a:spcAft>
              <a:buClr>
                <a:schemeClr val="accent2"/>
              </a:buClr>
              <a:buSzPct val="140000"/>
              <a:buFont typeface="Arial" panose="020B0604020202020204" pitchFamily="34" charset="0"/>
              <a:buChar char="•"/>
              <a:defRPr/>
            </a:pPr>
            <a:r>
              <a:rPr sz="1800" dirty="0" smtClean="0"/>
              <a:t>Handling of incurred claims and the uncertainty surrounding incurred claims is within the definition of an insurance contact.</a:t>
            </a:r>
          </a:p>
          <a:p>
            <a:pPr marL="662400" lvl="4" indent="-284400">
              <a:spcBef>
                <a:spcPts val="1000"/>
              </a:spcBef>
              <a:spcAft>
                <a:spcPts val="0"/>
              </a:spcAft>
              <a:buClr>
                <a:schemeClr val="accent2"/>
              </a:buClr>
              <a:buSzPct val="140000"/>
              <a:buFont typeface="Arial" panose="020B0604020202020204" pitchFamily="34" charset="0"/>
              <a:buChar char="•"/>
              <a:defRPr/>
            </a:pPr>
            <a:r>
              <a:rPr sz="1800" dirty="0" smtClean="0"/>
              <a:t>The proposal to differentiate accounting for the CSM between claims handling and other services results in ambiguities</a:t>
            </a:r>
            <a:r>
              <a:rPr sz="1800" dirty="0" smtClean="0"/>
              <a:t>.</a:t>
            </a:r>
            <a:endParaRPr sz="1800" dirty="0" smtClean="0"/>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14</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543184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60363" y="177800"/>
            <a:ext cx="8424862" cy="354013"/>
          </a:xfrm>
          <a:solidFill>
            <a:schemeClr val="tx2"/>
          </a:solidFill>
        </p:spPr>
        <p:txBody>
          <a:bodyPr/>
          <a:lstStyle/>
          <a:p>
            <a:r>
              <a:rPr lang="en-GB" altLang="en-US" sz="2300" dirty="0" smtClean="0">
                <a:solidFill>
                  <a:schemeClr val="bg1"/>
                </a:solidFill>
              </a:rPr>
              <a:t>Deloitte proposed amendments </a:t>
            </a:r>
            <a:r>
              <a:rPr lang="en-GB" altLang="en-US" sz="2300" dirty="0" smtClean="0">
                <a:solidFill>
                  <a:schemeClr val="bg1"/>
                </a:solidFill>
              </a:rPr>
              <a:t>(cont.)</a:t>
            </a:r>
            <a:endParaRPr lang="en-GB" altLang="en-US" sz="2300" dirty="0" smtClean="0"/>
          </a:p>
        </p:txBody>
      </p:sp>
      <p:sp>
        <p:nvSpPr>
          <p:cNvPr id="7" name="Content Placeholder 6"/>
          <p:cNvSpPr txBox="1">
            <a:spLocks noGrp="1"/>
          </p:cNvSpPr>
          <p:nvPr>
            <p:ph idx="14"/>
          </p:nvPr>
        </p:nvSpPr>
        <p:spPr>
          <a:xfrm>
            <a:off x="347663" y="831850"/>
            <a:ext cx="8423275" cy="5500688"/>
          </a:xfrm>
        </p:spPr>
        <p:txBody>
          <a:bodyPr rtlCol="0">
            <a:spAutoFit/>
          </a:bodyPr>
          <a:lstStyle/>
          <a:p>
            <a:pPr marL="285750" indent="-285750">
              <a:spcBef>
                <a:spcPts val="0"/>
              </a:spcBef>
              <a:spcAft>
                <a:spcPts val="1200"/>
              </a:spcAft>
              <a:buFont typeface="Wingdings" panose="05000000000000000000" pitchFamily="2" charset="2"/>
              <a:buChar char="Ø"/>
              <a:defRPr/>
            </a:pPr>
            <a:r>
              <a:rPr lang="en-GB" sz="2000" b="1" dirty="0" smtClean="0">
                <a:solidFill>
                  <a:schemeClr val="accent2"/>
                </a:solidFill>
              </a:rPr>
              <a:t>Remove the restriction by which CSM unlocking for changes in future cash flows that relate to future coverage and other future services.</a:t>
            </a:r>
          </a:p>
          <a:p>
            <a:pPr marL="661988" lvl="4" indent="-285750">
              <a:spcBef>
                <a:spcPts val="1000"/>
              </a:spcBef>
              <a:spcAft>
                <a:spcPts val="0"/>
              </a:spcAft>
              <a:buClr>
                <a:schemeClr val="accent2"/>
              </a:buClr>
              <a:buSzPct val="140000"/>
              <a:buFont typeface="Arial" panose="020B0604020202020204" pitchFamily="34" charset="0"/>
              <a:buChar char="•"/>
              <a:defRPr/>
            </a:pPr>
            <a:r>
              <a:rPr sz="1800" dirty="0" smtClean="0"/>
              <a:t>The proposed restriction would require insurers to identify cash flows associated with insurance risk or risk associated with other future services and to separate them from those affected by financial and other risks. The identification process would be difficult to perform and </a:t>
            </a:r>
            <a:r>
              <a:rPr sz="1800" dirty="0" smtClean="0"/>
              <a:t>could </a:t>
            </a:r>
            <a:r>
              <a:rPr sz="1800" dirty="0" smtClean="0"/>
              <a:t>lead to divergent application</a:t>
            </a:r>
            <a:r>
              <a:rPr dirty="0" smtClean="0"/>
              <a:t>.</a:t>
            </a:r>
          </a:p>
          <a:p>
            <a:pPr marL="399600" indent="-399600">
              <a:spcBef>
                <a:spcPts val="1800"/>
              </a:spcBef>
              <a:spcAft>
                <a:spcPts val="1200"/>
              </a:spcAft>
              <a:buFont typeface="Wingdings" panose="05000000000000000000" pitchFamily="2" charset="2"/>
              <a:buChar char="Ø"/>
              <a:defRPr/>
            </a:pPr>
            <a:r>
              <a:rPr lang="en-GB" sz="2000" b="1" dirty="0" smtClean="0">
                <a:solidFill>
                  <a:schemeClr val="accent2"/>
                </a:solidFill>
              </a:rPr>
              <a:t>Require prospective changes in the risk adjustment to be accounted for in the CSM in a similar way as the changes in future cash flows.</a:t>
            </a:r>
          </a:p>
          <a:p>
            <a:pPr marL="661988" lvl="4" indent="-285750">
              <a:spcAft>
                <a:spcPts val="300"/>
              </a:spcAft>
              <a:buClr>
                <a:schemeClr val="accent2"/>
              </a:buClr>
              <a:buSzPct val="140000"/>
              <a:buFont typeface="Arial" panose="020B0604020202020204" pitchFamily="34" charset="0"/>
              <a:buChar char="•"/>
              <a:defRPr/>
            </a:pPr>
            <a:r>
              <a:rPr sz="1800" dirty="0" smtClean="0"/>
              <a:t>If the CSM was unlocked for </a:t>
            </a:r>
            <a:r>
              <a:rPr sz="1800" b="1" i="1" dirty="0" smtClean="0"/>
              <a:t>all</a:t>
            </a:r>
            <a:r>
              <a:rPr sz="1800" dirty="0" smtClean="0"/>
              <a:t> changes in cash flows expected in future periods the change in the risk adjustment recognised in profit or loss would reflect the expiry of risk for in-force contracts and the release from contracts </a:t>
            </a:r>
            <a:r>
              <a:rPr sz="1800" dirty="0" smtClean="0"/>
              <a:t>that have been derecognised </a:t>
            </a:r>
            <a:r>
              <a:rPr sz="1800" dirty="0" smtClean="0"/>
              <a:t>in the period.</a:t>
            </a:r>
          </a:p>
          <a:p>
            <a:pPr>
              <a:spcAft>
                <a:spcPts val="300"/>
              </a:spcAft>
              <a:defRPr/>
            </a:pPr>
            <a:endParaRPr lang="en-GB" dirty="0" smtClean="0"/>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15</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581257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63538" y="196850"/>
            <a:ext cx="8424862" cy="353943"/>
          </a:xfrm>
          <a:solidFill>
            <a:schemeClr val="tx2"/>
          </a:solidFill>
        </p:spPr>
        <p:txBody>
          <a:bodyPr/>
          <a:lstStyle/>
          <a:p>
            <a:r>
              <a:rPr lang="en-GB" altLang="en-US" sz="2300" dirty="0" smtClean="0">
                <a:solidFill>
                  <a:schemeClr val="bg1"/>
                </a:solidFill>
              </a:rPr>
              <a:t>The new OCI solution</a:t>
            </a:r>
            <a:endParaRPr lang="en-GB" altLang="en-US" dirty="0" smtClean="0">
              <a:solidFill>
                <a:schemeClr val="bg1"/>
              </a:solidFill>
            </a:endParaRPr>
          </a:p>
        </p:txBody>
      </p:sp>
      <p:sp>
        <p:nvSpPr>
          <p:cNvPr id="25603" name="Text Placeholder 2"/>
          <p:cNvSpPr>
            <a:spLocks noGrp="1"/>
          </p:cNvSpPr>
          <p:nvPr>
            <p:ph type="body" idx="13"/>
          </p:nvPr>
        </p:nvSpPr>
        <p:spPr>
          <a:xfrm>
            <a:off x="360363" y="644525"/>
            <a:ext cx="8423275" cy="554038"/>
          </a:xfrm>
          <a:solidFill>
            <a:schemeClr val="accent2"/>
          </a:solidFill>
        </p:spPr>
        <p:txBody>
          <a:bodyPr/>
          <a:lstStyle/>
          <a:p>
            <a:pPr algn="just"/>
            <a:r>
              <a:rPr lang="en-GB" altLang="en-US" sz="1800" b="1">
                <a:solidFill>
                  <a:schemeClr val="bg1"/>
                </a:solidFill>
              </a:rPr>
              <a:t>Should the effect of changes in discount rates be presented in OCI or profit or loss?</a:t>
            </a:r>
          </a:p>
        </p:txBody>
      </p:sp>
      <p:sp>
        <p:nvSpPr>
          <p:cNvPr id="4" name="Content Placeholder 3"/>
          <p:cNvSpPr>
            <a:spLocks noGrp="1"/>
          </p:cNvSpPr>
          <p:nvPr>
            <p:ph idx="14"/>
          </p:nvPr>
        </p:nvSpPr>
        <p:spPr>
          <a:xfrm>
            <a:off x="357188" y="1358900"/>
            <a:ext cx="8423275" cy="1847850"/>
          </a:xfrm>
        </p:spPr>
        <p:txBody>
          <a:bodyPr/>
          <a:lstStyle/>
          <a:p>
            <a:pPr>
              <a:defRPr/>
            </a:pPr>
            <a:r>
              <a:rPr lang="en-GB" sz="2000" b="1" dirty="0">
                <a:solidFill>
                  <a:schemeClr val="accent2"/>
                </a:solidFill>
              </a:rPr>
              <a:t>Staff </a:t>
            </a:r>
            <a:r>
              <a:rPr lang="en-GB" sz="2000" b="1" dirty="0" smtClean="0">
                <a:solidFill>
                  <a:schemeClr val="accent2"/>
                </a:solidFill>
              </a:rPr>
              <a:t>Recommendation</a:t>
            </a:r>
            <a:endParaRPr lang="en-GB" sz="2000" b="1" dirty="0" smtClean="0"/>
          </a:p>
          <a:p>
            <a:pPr marL="400050" indent="-400050">
              <a:buClr>
                <a:schemeClr val="accent2"/>
              </a:buClr>
              <a:buSzPct val="140000"/>
              <a:buFont typeface="Arial" panose="020B0604020202020204" pitchFamily="34" charset="0"/>
              <a:buChar char="•"/>
              <a:defRPr/>
            </a:pPr>
            <a:r>
              <a:rPr lang="en-GB" dirty="0"/>
              <a:t>Develop an option for </a:t>
            </a:r>
            <a:r>
              <a:rPr lang="en-GB" dirty="0" smtClean="0"/>
              <a:t>insurers to </a:t>
            </a:r>
            <a:r>
              <a:rPr lang="en-GB" dirty="0"/>
              <a:t>present the effect of changes in discount </a:t>
            </a:r>
            <a:r>
              <a:rPr lang="en-GB" dirty="0" smtClean="0"/>
              <a:t>rates </a:t>
            </a:r>
            <a:r>
              <a:rPr lang="en-GB" dirty="0"/>
              <a:t>in </a:t>
            </a:r>
            <a:r>
              <a:rPr lang="en-GB" dirty="0" smtClean="0"/>
              <a:t>P&amp;L or </a:t>
            </a:r>
            <a:r>
              <a:rPr lang="en-GB" dirty="0" smtClean="0"/>
              <a:t>in OCI as an accounting policy choice at the portfolio level.</a:t>
            </a:r>
            <a:endParaRPr lang="en-GB" dirty="0"/>
          </a:p>
          <a:p>
            <a:pPr marL="400050" indent="-400050">
              <a:buClr>
                <a:schemeClr val="accent2"/>
              </a:buClr>
              <a:buSzPct val="140000"/>
              <a:buFont typeface="Arial" panose="020B0604020202020204" pitchFamily="34" charset="0"/>
              <a:buChar char="•"/>
              <a:defRPr/>
            </a:pPr>
            <a:r>
              <a:rPr lang="en-GB" dirty="0"/>
              <a:t>Develop disclosures that provide information about the effect of changes in discount rate during the </a:t>
            </a:r>
            <a:r>
              <a:rPr lang="en-GB" dirty="0" smtClean="0"/>
              <a:t>period</a:t>
            </a:r>
            <a:endParaRPr lang="en-GB" dirty="0"/>
          </a:p>
          <a:p>
            <a:pPr>
              <a:buClr>
                <a:schemeClr val="accent2"/>
              </a:buClr>
              <a:defRPr/>
            </a:pPr>
            <a:endParaRPr lang="en-GB" dirty="0"/>
          </a:p>
        </p:txBody>
      </p:sp>
      <p:sp>
        <p:nvSpPr>
          <p:cNvPr id="25607" name="Rectangle 6"/>
          <p:cNvSpPr>
            <a:spLocks noChangeArrowheads="1"/>
          </p:cNvSpPr>
          <p:nvPr/>
        </p:nvSpPr>
        <p:spPr bwMode="auto">
          <a:xfrm>
            <a:off x="1492250" y="3419475"/>
            <a:ext cx="2286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a:spcBef>
                <a:spcPts val="1000"/>
              </a:spcBef>
              <a:buFontTx/>
              <a:buNone/>
            </a:pPr>
            <a:endParaRPr lang="en-GB" altLang="en-US">
              <a:solidFill>
                <a:srgbClr val="002776"/>
              </a:solidFill>
            </a:endParaRPr>
          </a:p>
          <a:p>
            <a:pPr>
              <a:spcBef>
                <a:spcPts val="1000"/>
              </a:spcBef>
              <a:buFontTx/>
              <a:buNone/>
            </a:pPr>
            <a:endParaRPr lang="en-GB" altLang="en-US">
              <a:solidFill>
                <a:srgbClr val="002776"/>
              </a:solidFill>
            </a:endParaRPr>
          </a:p>
        </p:txBody>
      </p:sp>
      <p:sp>
        <p:nvSpPr>
          <p:cNvPr id="8" name="TextBox 7"/>
          <p:cNvSpPr txBox="1"/>
          <p:nvPr/>
        </p:nvSpPr>
        <p:spPr>
          <a:xfrm>
            <a:off x="363538" y="3260725"/>
            <a:ext cx="8416925" cy="2946400"/>
          </a:xfrm>
          <a:prstGeom prst="rect">
            <a:avLst/>
          </a:prstGeom>
          <a:noFill/>
        </p:spPr>
        <p:txBody>
          <a:bodyPr lIns="0" tIns="0" rIns="0" bIns="0">
            <a:spAutoFit/>
          </a:bodyPr>
          <a:lstStyle/>
          <a:p>
            <a:pPr>
              <a:spcAft>
                <a:spcPts val="300"/>
              </a:spcAft>
              <a:defRPr/>
            </a:pPr>
            <a:r>
              <a:rPr lang="en-GB" sz="2000" b="1" dirty="0">
                <a:solidFill>
                  <a:schemeClr val="accent2"/>
                </a:solidFill>
                <a:latin typeface="+mn-lt"/>
                <a:ea typeface="+mj-ea"/>
                <a:cs typeface="+mj-cs"/>
              </a:rPr>
              <a:t>Which items </a:t>
            </a:r>
            <a:r>
              <a:rPr lang="en-GB" sz="2000" b="1" dirty="0" smtClean="0">
                <a:solidFill>
                  <a:schemeClr val="accent2"/>
                </a:solidFill>
                <a:latin typeface="+mn-lt"/>
                <a:ea typeface="+mj-ea"/>
                <a:cs typeface="+mj-cs"/>
              </a:rPr>
              <a:t>could </a:t>
            </a:r>
            <a:r>
              <a:rPr lang="en-GB" sz="2000" b="1" dirty="0">
                <a:solidFill>
                  <a:schemeClr val="accent2"/>
                </a:solidFill>
                <a:latin typeface="+mn-lt"/>
                <a:ea typeface="+mj-ea"/>
                <a:cs typeface="+mj-cs"/>
              </a:rPr>
              <a:t>be included in OCI?</a:t>
            </a:r>
          </a:p>
          <a:p>
            <a:pPr marL="400050" indent="-400050">
              <a:spcBef>
                <a:spcPts val="1000"/>
              </a:spcBef>
              <a:spcAft>
                <a:spcPts val="0"/>
              </a:spcAft>
              <a:buClr>
                <a:schemeClr val="accent2"/>
              </a:buClr>
              <a:buSzPct val="140000"/>
              <a:buFont typeface="Arial" panose="020B0604020202020204" pitchFamily="34" charset="0"/>
              <a:buChar char="•"/>
              <a:defRPr/>
            </a:pPr>
            <a:r>
              <a:rPr lang="en-GB" b="1" dirty="0">
                <a:solidFill>
                  <a:schemeClr val="accent2"/>
                </a:solidFill>
                <a:latin typeface="+mn-lt"/>
                <a:ea typeface="+mj-ea"/>
                <a:cs typeface="+mj-cs"/>
              </a:rPr>
              <a:t>Bridging </a:t>
            </a:r>
            <a:r>
              <a:rPr lang="en-GB" b="1" dirty="0">
                <a:solidFill>
                  <a:schemeClr val="accent2"/>
                </a:solidFill>
                <a:latin typeface="+mn-lt"/>
                <a:ea typeface="+mj-ea"/>
                <a:cs typeface="+mj-cs"/>
              </a:rPr>
              <a:t>items  </a:t>
            </a:r>
            <a:r>
              <a:rPr lang="en-GB" dirty="0">
                <a:solidFill>
                  <a:schemeClr val="tx2"/>
                </a:solidFill>
                <a:latin typeface="+mn-lt"/>
                <a:ea typeface="+mj-ea"/>
                <a:cs typeface="+mj-cs"/>
              </a:rPr>
              <a:t>T</a:t>
            </a:r>
            <a:r>
              <a:rPr lang="en-GB" dirty="0">
                <a:solidFill>
                  <a:schemeClr val="tx2"/>
                </a:solidFill>
                <a:latin typeface="+mn-lt"/>
                <a:ea typeface="+mj-ea"/>
                <a:cs typeface="+mj-cs"/>
              </a:rPr>
              <a:t>he </a:t>
            </a:r>
            <a:r>
              <a:rPr lang="en-GB" dirty="0">
                <a:solidFill>
                  <a:schemeClr val="tx2"/>
                </a:solidFill>
                <a:latin typeface="+mn-lt"/>
                <a:ea typeface="+mj-ea"/>
                <a:cs typeface="+mj-cs"/>
              </a:rPr>
              <a:t>difference between the measurement inconsistency of assets and liabilities in profit or loss and in the statement of financial position.</a:t>
            </a:r>
          </a:p>
          <a:p>
            <a:pPr marL="400050" indent="-400050">
              <a:spcBef>
                <a:spcPts val="1000"/>
              </a:spcBef>
              <a:spcAft>
                <a:spcPts val="0"/>
              </a:spcAft>
              <a:buClr>
                <a:schemeClr val="accent2"/>
              </a:buClr>
              <a:buSzPct val="140000"/>
              <a:buFont typeface="Arial" panose="020B0604020202020204" pitchFamily="34" charset="0"/>
              <a:buChar char="•"/>
              <a:defRPr/>
            </a:pPr>
            <a:r>
              <a:rPr lang="en-GB" b="1" dirty="0">
                <a:solidFill>
                  <a:schemeClr val="accent2"/>
                </a:solidFill>
                <a:latin typeface="+mn-lt"/>
                <a:ea typeface="+mj-ea"/>
                <a:cs typeface="+mj-cs"/>
              </a:rPr>
              <a:t>Mismatched </a:t>
            </a:r>
            <a:r>
              <a:rPr lang="en-GB" b="1" dirty="0">
                <a:solidFill>
                  <a:schemeClr val="accent2"/>
                </a:solidFill>
                <a:latin typeface="+mn-lt"/>
                <a:ea typeface="+mj-ea"/>
                <a:cs typeface="+mj-cs"/>
              </a:rPr>
              <a:t>re-measurement </a:t>
            </a:r>
            <a:r>
              <a:rPr lang="en-GB" dirty="0">
                <a:solidFill>
                  <a:schemeClr val="tx2"/>
                </a:solidFill>
                <a:latin typeface="+mn-lt"/>
                <a:ea typeface="+mj-ea"/>
                <a:cs typeface="+mj-cs"/>
              </a:rPr>
              <a:t>This arises </a:t>
            </a:r>
            <a:r>
              <a:rPr lang="en-GB" dirty="0">
                <a:solidFill>
                  <a:schemeClr val="tx2"/>
                </a:solidFill>
                <a:latin typeface="+mn-lt"/>
                <a:ea typeface="+mj-ea"/>
                <a:cs typeface="+mj-cs"/>
              </a:rPr>
              <a:t>when an </a:t>
            </a:r>
            <a:r>
              <a:rPr lang="en-GB" dirty="0">
                <a:solidFill>
                  <a:schemeClr val="tx2"/>
                </a:solidFill>
                <a:latin typeface="+mn-lt"/>
                <a:ea typeface="+mj-ea"/>
                <a:cs typeface="+mj-cs"/>
              </a:rPr>
              <a:t>income or expense </a:t>
            </a:r>
            <a:r>
              <a:rPr lang="en-GB" dirty="0">
                <a:solidFill>
                  <a:schemeClr val="tx2"/>
                </a:solidFill>
                <a:latin typeface="+mn-lt"/>
                <a:ea typeface="+mj-ea"/>
                <a:cs typeface="+mj-cs"/>
              </a:rPr>
              <a:t>item represents the effect of only part of a linked asset, liability or a past or planned transaction. </a:t>
            </a:r>
            <a:r>
              <a:rPr lang="en-GB" dirty="0">
                <a:solidFill>
                  <a:schemeClr val="tx2"/>
                </a:solidFill>
                <a:latin typeface="+mn-lt"/>
                <a:ea typeface="+mj-ea"/>
                <a:cs typeface="+mj-cs"/>
              </a:rPr>
              <a:t>This would result </a:t>
            </a:r>
            <a:r>
              <a:rPr lang="en-GB" dirty="0">
                <a:solidFill>
                  <a:schemeClr val="tx2"/>
                </a:solidFill>
                <a:latin typeface="+mn-lt"/>
                <a:ea typeface="+mj-ea"/>
                <a:cs typeface="+mj-cs"/>
              </a:rPr>
              <a:t>in the </a:t>
            </a:r>
            <a:r>
              <a:rPr lang="en-GB" dirty="0">
                <a:solidFill>
                  <a:schemeClr val="tx2"/>
                </a:solidFill>
                <a:latin typeface="+mn-lt"/>
                <a:ea typeface="+mj-ea"/>
                <a:cs typeface="+mj-cs"/>
              </a:rPr>
              <a:t>item providing limited information about the return on an </a:t>
            </a:r>
            <a:r>
              <a:rPr lang="en-GB" dirty="0" smtClean="0">
                <a:solidFill>
                  <a:schemeClr val="tx2"/>
                </a:solidFill>
                <a:latin typeface="+mn-lt"/>
                <a:ea typeface="+mj-ea"/>
                <a:cs typeface="+mj-cs"/>
              </a:rPr>
              <a:t>insurer’s </a:t>
            </a:r>
            <a:r>
              <a:rPr lang="en-GB" dirty="0">
                <a:solidFill>
                  <a:schemeClr val="tx2"/>
                </a:solidFill>
                <a:latin typeface="+mn-lt"/>
                <a:ea typeface="+mj-ea"/>
                <a:cs typeface="+mj-cs"/>
              </a:rPr>
              <a:t>economic resources in the period.</a:t>
            </a:r>
          </a:p>
          <a:p>
            <a:pPr marL="400050" indent="-400050">
              <a:spcBef>
                <a:spcPts val="1000"/>
              </a:spcBef>
              <a:spcAft>
                <a:spcPts val="0"/>
              </a:spcAft>
              <a:buClr>
                <a:schemeClr val="accent2"/>
              </a:buClr>
              <a:buSzPct val="140000"/>
              <a:buFont typeface="Arial" panose="020B0604020202020204" pitchFamily="34" charset="0"/>
              <a:buChar char="•"/>
              <a:defRPr/>
            </a:pPr>
            <a:r>
              <a:rPr lang="en-GB" b="1" dirty="0">
                <a:solidFill>
                  <a:schemeClr val="accent2"/>
                </a:solidFill>
                <a:latin typeface="+mn-lt"/>
                <a:ea typeface="+mj-ea"/>
                <a:cs typeface="+mj-cs"/>
              </a:rPr>
              <a:t>Transitory </a:t>
            </a:r>
            <a:r>
              <a:rPr lang="en-GB" b="1" dirty="0">
                <a:solidFill>
                  <a:schemeClr val="accent2"/>
                </a:solidFill>
                <a:latin typeface="+mn-lt"/>
                <a:ea typeface="+mj-ea"/>
                <a:cs typeface="+mj-cs"/>
              </a:rPr>
              <a:t>re-measurement </a:t>
            </a:r>
            <a:r>
              <a:rPr lang="en-GB" dirty="0">
                <a:solidFill>
                  <a:schemeClr val="tx2"/>
                </a:solidFill>
                <a:latin typeface="+mn-lt"/>
                <a:ea typeface="+mj-ea"/>
                <a:cs typeface="+mj-cs"/>
              </a:rPr>
              <a:t>These </a:t>
            </a:r>
            <a:r>
              <a:rPr lang="en-GB" dirty="0">
                <a:solidFill>
                  <a:schemeClr val="tx2"/>
                </a:solidFill>
                <a:latin typeface="+mn-lt"/>
                <a:ea typeface="+mj-ea"/>
                <a:cs typeface="+mj-cs"/>
              </a:rPr>
              <a:t>assets and liabilities </a:t>
            </a:r>
            <a:r>
              <a:rPr lang="en-GB" dirty="0">
                <a:solidFill>
                  <a:schemeClr val="tx2"/>
                </a:solidFill>
                <a:latin typeface="+mn-lt"/>
                <a:ea typeface="+mj-ea"/>
                <a:cs typeface="+mj-cs"/>
              </a:rPr>
              <a:t>have a long-term horizon for </a:t>
            </a:r>
            <a:r>
              <a:rPr lang="en-GB" dirty="0">
                <a:solidFill>
                  <a:schemeClr val="tx2"/>
                </a:solidFill>
                <a:latin typeface="+mn-lt"/>
                <a:ea typeface="+mj-ea"/>
                <a:cs typeface="+mj-cs"/>
              </a:rPr>
              <a:t>realisation or settlement</a:t>
            </a:r>
            <a:r>
              <a:rPr lang="en-GB" dirty="0">
                <a:solidFill>
                  <a:schemeClr val="tx2"/>
                </a:solidFill>
                <a:latin typeface="+mn-lt"/>
                <a:ea typeface="+mj-ea"/>
                <a:cs typeface="+mj-cs"/>
              </a:rPr>
              <a:t>.</a:t>
            </a:r>
          </a:p>
        </p:txBody>
      </p:sp>
      <p:sp>
        <p:nvSpPr>
          <p:cNvPr id="9"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16</a:t>
            </a:fld>
            <a:endParaRPr lang="en-US" dirty="0">
              <a:solidFill>
                <a:srgbClr val="002776"/>
              </a:solidFill>
            </a:endParaRPr>
          </a:p>
        </p:txBody>
      </p:sp>
      <p:sp>
        <p:nvSpPr>
          <p:cNvPr id="10"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455974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noGrp="1"/>
          </p:cNvSpPr>
          <p:nvPr>
            <p:ph idx="14"/>
          </p:nvPr>
        </p:nvSpPr>
        <p:spPr>
          <a:xfrm>
            <a:off x="333375" y="844550"/>
            <a:ext cx="8424863" cy="4683333"/>
          </a:xfrm>
        </p:spPr>
        <p:txBody>
          <a:bodyPr>
            <a:spAutoFit/>
          </a:bodyPr>
          <a:lstStyle/>
          <a:p>
            <a:pPr>
              <a:spcAft>
                <a:spcPts val="300"/>
              </a:spcAft>
              <a:defRPr/>
            </a:pPr>
            <a:r>
              <a:rPr lang="en-GB" sz="2000" b="1" dirty="0" smtClean="0">
                <a:solidFill>
                  <a:schemeClr val="accent2"/>
                </a:solidFill>
              </a:rPr>
              <a:t>Concerns</a:t>
            </a:r>
          </a:p>
          <a:p>
            <a:pPr marL="0" indent="0">
              <a:spcAft>
                <a:spcPts val="300"/>
              </a:spcAft>
              <a:defRPr/>
            </a:pPr>
            <a:r>
              <a:rPr lang="en-GB" b="1" dirty="0" smtClean="0"/>
              <a:t>Economic </a:t>
            </a:r>
            <a:r>
              <a:rPr lang="en-GB" b="1" dirty="0" smtClean="0"/>
              <a:t>mismatches </a:t>
            </a:r>
            <a:endParaRPr lang="en-GB" b="1" dirty="0" smtClean="0"/>
          </a:p>
          <a:p>
            <a:pPr marL="399600" indent="-399600">
              <a:spcAft>
                <a:spcPts val="0"/>
              </a:spcAft>
              <a:buClr>
                <a:schemeClr val="accent2"/>
              </a:buClr>
              <a:buSzPct val="140000"/>
              <a:buFont typeface="Arial" panose="020B0604020202020204" pitchFamily="34" charset="0"/>
              <a:buChar char="•"/>
              <a:defRPr/>
            </a:pPr>
            <a:r>
              <a:rPr lang="en-GB" dirty="0" smtClean="0"/>
              <a:t>Economic </a:t>
            </a:r>
            <a:r>
              <a:rPr lang="en-GB" dirty="0"/>
              <a:t>mismatches </a:t>
            </a:r>
            <a:r>
              <a:rPr lang="en-GB" dirty="0" smtClean="0"/>
              <a:t>would be evident </a:t>
            </a:r>
            <a:r>
              <a:rPr lang="en-GB" dirty="0"/>
              <a:t>in total comprehensive income and </a:t>
            </a:r>
            <a:r>
              <a:rPr lang="en-GB" dirty="0" smtClean="0"/>
              <a:t>in the </a:t>
            </a:r>
            <a:r>
              <a:rPr lang="en-GB" dirty="0"/>
              <a:t>statement of financial </a:t>
            </a:r>
            <a:r>
              <a:rPr lang="en-GB" dirty="0" smtClean="0"/>
              <a:t>position</a:t>
            </a:r>
          </a:p>
          <a:p>
            <a:pPr marL="399600" indent="-399600">
              <a:spcAft>
                <a:spcPts val="0"/>
              </a:spcAft>
              <a:buClr>
                <a:schemeClr val="accent2"/>
              </a:buClr>
              <a:buSzPct val="140000"/>
              <a:buFont typeface="Arial" panose="020B0604020202020204" pitchFamily="34" charset="0"/>
              <a:buChar char="•"/>
              <a:defRPr/>
            </a:pPr>
            <a:r>
              <a:rPr lang="en-GB" dirty="0" smtClean="0"/>
              <a:t>Over </a:t>
            </a:r>
            <a:r>
              <a:rPr lang="en-GB" dirty="0"/>
              <a:t>time users of financial statements would begin to place more weight on the information in </a:t>
            </a:r>
            <a:r>
              <a:rPr lang="en-GB" dirty="0" smtClean="0"/>
              <a:t>the OCI</a:t>
            </a:r>
            <a:r>
              <a:rPr lang="en-GB" dirty="0"/>
              <a:t>. </a:t>
            </a:r>
            <a:endParaRPr lang="en-GB" b="1" dirty="0"/>
          </a:p>
          <a:p>
            <a:pPr marL="0" indent="0">
              <a:spcAft>
                <a:spcPts val="300"/>
              </a:spcAft>
              <a:buClr>
                <a:schemeClr val="accent2"/>
              </a:buClr>
              <a:defRPr/>
            </a:pPr>
            <a:r>
              <a:rPr lang="en-GB" b="1" dirty="0" smtClean="0"/>
              <a:t>High </a:t>
            </a:r>
            <a:r>
              <a:rPr lang="en-GB" b="1" dirty="0"/>
              <a:t>operational </a:t>
            </a:r>
            <a:r>
              <a:rPr lang="en-GB" b="1" dirty="0" smtClean="0"/>
              <a:t>burden</a:t>
            </a:r>
          </a:p>
          <a:p>
            <a:pPr marL="399600" indent="-399600">
              <a:spcAft>
                <a:spcPts val="0"/>
              </a:spcAft>
              <a:buClr>
                <a:schemeClr val="accent2"/>
              </a:buClr>
              <a:buSzPct val="140000"/>
              <a:buFont typeface="Arial" panose="020B0604020202020204" pitchFamily="34" charset="0"/>
              <a:buChar char="•"/>
              <a:defRPr/>
            </a:pPr>
            <a:r>
              <a:rPr lang="en-GB" dirty="0" smtClean="0"/>
              <a:t>Locked-in </a:t>
            </a:r>
            <a:r>
              <a:rPr lang="en-GB" dirty="0"/>
              <a:t>discount rates are already used for accreting interest on the CSM and for determining </a:t>
            </a:r>
            <a:r>
              <a:rPr lang="en-GB" dirty="0" smtClean="0"/>
              <a:t>the present value </a:t>
            </a:r>
            <a:r>
              <a:rPr lang="en-GB" dirty="0"/>
              <a:t>of future cash flows in unlocking </a:t>
            </a:r>
            <a:r>
              <a:rPr lang="en-GB" dirty="0" smtClean="0"/>
              <a:t>the CSM.</a:t>
            </a:r>
            <a:endParaRPr lang="en-GB" b="1" dirty="0"/>
          </a:p>
          <a:p>
            <a:pPr marL="0" indent="0">
              <a:spcAft>
                <a:spcPts val="300"/>
              </a:spcAft>
              <a:buClr>
                <a:schemeClr val="accent2"/>
              </a:buClr>
              <a:defRPr/>
            </a:pPr>
            <a:r>
              <a:rPr lang="en-GB" b="1" dirty="0" smtClean="0"/>
              <a:t>Accounting mismatches </a:t>
            </a:r>
          </a:p>
          <a:p>
            <a:pPr marL="399600" indent="-399600">
              <a:spcAft>
                <a:spcPts val="0"/>
              </a:spcAft>
              <a:buClr>
                <a:schemeClr val="accent2"/>
              </a:buClr>
              <a:buSzPct val="140000"/>
              <a:buFont typeface="Arial" panose="020B0604020202020204" pitchFamily="34" charset="0"/>
              <a:buChar char="•"/>
              <a:defRPr/>
            </a:pPr>
            <a:r>
              <a:rPr lang="en-GB" dirty="0" smtClean="0"/>
              <a:t>Accounting </a:t>
            </a:r>
            <a:r>
              <a:rPr lang="en-GB" dirty="0"/>
              <a:t>mismatches could be avoided through the use </a:t>
            </a:r>
            <a:r>
              <a:rPr lang="en-GB" dirty="0" smtClean="0"/>
              <a:t>of the </a:t>
            </a:r>
            <a:r>
              <a:rPr lang="en-GB" dirty="0"/>
              <a:t>fair value option in </a:t>
            </a:r>
            <a:r>
              <a:rPr lang="en-GB" dirty="0" smtClean="0"/>
              <a:t>the revised </a:t>
            </a:r>
            <a:r>
              <a:rPr lang="en-GB" dirty="0" smtClean="0"/>
              <a:t>IFRS </a:t>
            </a:r>
            <a:r>
              <a:rPr lang="en-GB" dirty="0" smtClean="0"/>
              <a:t>9 and to mitigate </a:t>
            </a:r>
            <a:r>
              <a:rPr lang="en-GB" dirty="0"/>
              <a:t>this </a:t>
            </a:r>
            <a:r>
              <a:rPr lang="en-GB" dirty="0" smtClean="0"/>
              <a:t>problem.</a:t>
            </a:r>
            <a:endParaRPr lang="en-GB" dirty="0"/>
          </a:p>
        </p:txBody>
      </p:sp>
      <p:sp>
        <p:nvSpPr>
          <p:cNvPr id="26629" name="Title 1"/>
          <p:cNvSpPr>
            <a:spLocks noGrp="1"/>
          </p:cNvSpPr>
          <p:nvPr>
            <p:ph type="title"/>
          </p:nvPr>
        </p:nvSpPr>
        <p:spPr>
          <a:xfrm>
            <a:off x="374650" y="190500"/>
            <a:ext cx="8424863" cy="354013"/>
          </a:xfrm>
          <a:solidFill>
            <a:schemeClr val="tx2"/>
          </a:solidFill>
        </p:spPr>
        <p:txBody>
          <a:bodyPr/>
          <a:lstStyle/>
          <a:p>
            <a:r>
              <a:rPr lang="en-GB" altLang="en-US" sz="2300" dirty="0" smtClean="0">
                <a:solidFill>
                  <a:schemeClr val="bg1"/>
                </a:solidFill>
              </a:rPr>
              <a:t>The new OCI solution (cont.)</a:t>
            </a:r>
            <a:endParaRPr lang="en-GB" altLang="en-US" sz="2300" dirty="0" smtClean="0">
              <a:solidFill>
                <a:schemeClr val="bg1"/>
              </a:solidFill>
            </a:endParaRP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17</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279855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6075" y="190500"/>
            <a:ext cx="8424863" cy="354013"/>
          </a:xfrm>
          <a:solidFill>
            <a:schemeClr val="tx2"/>
          </a:solidFill>
        </p:spPr>
        <p:txBody>
          <a:bodyPr/>
          <a:lstStyle/>
          <a:p>
            <a:r>
              <a:rPr lang="en-GB" altLang="en-US" sz="2300" dirty="0">
                <a:solidFill>
                  <a:schemeClr val="bg1"/>
                </a:solidFill>
              </a:rPr>
              <a:t>The new OCI solution (cont.)</a:t>
            </a:r>
            <a:endParaRPr lang="en-GB" altLang="en-US" sz="2300" dirty="0" smtClean="0">
              <a:solidFill>
                <a:schemeClr val="bg1"/>
              </a:solidFill>
            </a:endParaRPr>
          </a:p>
        </p:txBody>
      </p:sp>
      <p:sp>
        <p:nvSpPr>
          <p:cNvPr id="27651" name="Text Placeholder 2"/>
          <p:cNvSpPr>
            <a:spLocks noGrp="1"/>
          </p:cNvSpPr>
          <p:nvPr>
            <p:ph type="body" idx="13"/>
          </p:nvPr>
        </p:nvSpPr>
        <p:spPr>
          <a:xfrm>
            <a:off x="357188" y="650875"/>
            <a:ext cx="8423275" cy="554038"/>
          </a:xfrm>
          <a:solidFill>
            <a:schemeClr val="accent2"/>
          </a:solidFill>
        </p:spPr>
        <p:txBody>
          <a:bodyPr/>
          <a:lstStyle/>
          <a:p>
            <a:pPr algn="just"/>
            <a:r>
              <a:rPr lang="en-GB" altLang="en-US" sz="1800" b="1">
                <a:solidFill>
                  <a:schemeClr val="bg1"/>
                </a:solidFill>
              </a:rPr>
              <a:t>Should the entities be given an option to present the effect if changes in discount rates in profit or loss or in OCI?</a:t>
            </a:r>
          </a:p>
        </p:txBody>
      </p:sp>
      <p:sp>
        <p:nvSpPr>
          <p:cNvPr id="4" name="Content Placeholder 3"/>
          <p:cNvSpPr>
            <a:spLocks noGrp="1"/>
          </p:cNvSpPr>
          <p:nvPr>
            <p:ph idx="14"/>
          </p:nvPr>
        </p:nvSpPr>
        <p:spPr>
          <a:xfrm>
            <a:off x="280988" y="1390650"/>
            <a:ext cx="8424862" cy="1066800"/>
          </a:xfrm>
        </p:spPr>
        <p:txBody>
          <a:bodyPr/>
          <a:lstStyle/>
          <a:p>
            <a:pPr>
              <a:defRPr/>
            </a:pPr>
            <a:r>
              <a:rPr lang="en-GB" sz="2000" b="1" dirty="0">
                <a:solidFill>
                  <a:schemeClr val="accent2"/>
                </a:solidFill>
              </a:rPr>
              <a:t>Staff </a:t>
            </a:r>
            <a:r>
              <a:rPr lang="en-GB" sz="2000" b="1" dirty="0" smtClean="0">
                <a:solidFill>
                  <a:schemeClr val="accent2"/>
                </a:solidFill>
              </a:rPr>
              <a:t>Recommendation</a:t>
            </a:r>
          </a:p>
          <a:p>
            <a:pPr marL="400050" indent="-400050">
              <a:buClr>
                <a:schemeClr val="accent2"/>
              </a:buClr>
              <a:buSzPct val="140000"/>
              <a:buFont typeface="Arial" panose="020B0604020202020204" pitchFamily="34" charset="0"/>
              <a:buChar char="•"/>
              <a:defRPr/>
            </a:pPr>
            <a:r>
              <a:rPr lang="en-GB" dirty="0"/>
              <a:t>An entity should have an option to present the effect of changes in discount rates in </a:t>
            </a:r>
            <a:r>
              <a:rPr lang="en-GB" dirty="0" smtClean="0"/>
              <a:t>profit or loss or </a:t>
            </a:r>
            <a:r>
              <a:rPr lang="en-GB" dirty="0"/>
              <a:t>in OCI, and should apply a consistent policy </a:t>
            </a:r>
            <a:r>
              <a:rPr lang="en-GB" dirty="0" smtClean="0"/>
              <a:t>to </a:t>
            </a:r>
            <a:r>
              <a:rPr lang="en-GB" dirty="0"/>
              <a:t>all contracts within a portfolio</a:t>
            </a:r>
            <a:r>
              <a:rPr lang="en-GB" dirty="0" smtClean="0"/>
              <a:t>.</a:t>
            </a:r>
            <a:endParaRPr lang="en-GB" dirty="0" smtClean="0"/>
          </a:p>
        </p:txBody>
      </p:sp>
      <p:sp>
        <p:nvSpPr>
          <p:cNvPr id="9" name="TextBox 8"/>
          <p:cNvSpPr txBox="1"/>
          <p:nvPr/>
        </p:nvSpPr>
        <p:spPr>
          <a:xfrm>
            <a:off x="280988" y="2832100"/>
            <a:ext cx="8389937" cy="3223959"/>
          </a:xfrm>
          <a:prstGeom prst="rect">
            <a:avLst/>
          </a:prstGeom>
          <a:noFill/>
        </p:spPr>
        <p:txBody>
          <a:bodyPr lIns="0" tIns="0" rIns="0" bIns="0">
            <a:spAutoFit/>
          </a:bodyPr>
          <a:lstStyle/>
          <a:p>
            <a:pPr>
              <a:spcAft>
                <a:spcPts val="300"/>
              </a:spcAft>
              <a:defRPr/>
            </a:pPr>
            <a:r>
              <a:rPr lang="en-GB" sz="2000" b="1" dirty="0">
                <a:solidFill>
                  <a:schemeClr val="tx2"/>
                </a:solidFill>
                <a:latin typeface="+mn-lt"/>
                <a:ea typeface="+mj-ea"/>
                <a:cs typeface="+mj-cs"/>
              </a:rPr>
              <a:t>Option</a:t>
            </a:r>
            <a:endParaRPr lang="en-GB" sz="2000" b="1" dirty="0">
              <a:solidFill>
                <a:schemeClr val="tx2"/>
              </a:solidFill>
              <a:latin typeface="+mn-lt"/>
              <a:ea typeface="+mj-ea"/>
              <a:cs typeface="+mj-cs"/>
            </a:endParaRPr>
          </a:p>
          <a:p>
            <a:pPr marL="400050" indent="-400050">
              <a:spcBef>
                <a:spcPts val="1000"/>
              </a:spcBef>
              <a:spcAft>
                <a:spcPts val="0"/>
              </a:spcAft>
              <a:buClr>
                <a:schemeClr val="accent2"/>
              </a:buClr>
              <a:buSzPct val="140000"/>
              <a:buFont typeface="Arial" panose="020B0604020202020204" pitchFamily="34" charset="0"/>
              <a:buChar char="•"/>
              <a:defRPr/>
            </a:pPr>
            <a:r>
              <a:rPr lang="en-GB" b="1" dirty="0">
                <a:solidFill>
                  <a:schemeClr val="accent2"/>
                </a:solidFill>
                <a:latin typeface="+mn-lt"/>
                <a:ea typeface="+mj-ea"/>
                <a:cs typeface="+mj-cs"/>
              </a:rPr>
              <a:t>Operational </a:t>
            </a:r>
            <a:r>
              <a:rPr lang="en-GB" b="1" dirty="0">
                <a:solidFill>
                  <a:schemeClr val="accent2"/>
                </a:solidFill>
                <a:latin typeface="+mn-lt"/>
                <a:ea typeface="+mj-ea"/>
                <a:cs typeface="+mj-cs"/>
              </a:rPr>
              <a:t>complexity  </a:t>
            </a:r>
            <a:r>
              <a:rPr lang="en-GB" dirty="0">
                <a:solidFill>
                  <a:schemeClr val="tx2"/>
                </a:solidFill>
                <a:latin typeface="+mn-lt"/>
                <a:ea typeface="+mj-ea"/>
                <a:cs typeface="+mj-cs"/>
              </a:rPr>
              <a:t>An </a:t>
            </a:r>
            <a:r>
              <a:rPr lang="en-GB" dirty="0">
                <a:solidFill>
                  <a:schemeClr val="tx2"/>
                </a:solidFill>
                <a:latin typeface="+mn-lt"/>
                <a:ea typeface="+mj-ea"/>
                <a:cs typeface="+mj-cs"/>
              </a:rPr>
              <a:t>option would </a:t>
            </a:r>
            <a:r>
              <a:rPr lang="en-GB" dirty="0" smtClean="0">
                <a:solidFill>
                  <a:schemeClr val="tx2"/>
                </a:solidFill>
                <a:latin typeface="+mn-lt"/>
                <a:ea typeface="+mj-ea"/>
                <a:cs typeface="+mj-cs"/>
              </a:rPr>
              <a:t>justify operational </a:t>
            </a:r>
            <a:r>
              <a:rPr lang="en-GB" dirty="0">
                <a:solidFill>
                  <a:schemeClr val="tx2"/>
                </a:solidFill>
                <a:latin typeface="+mn-lt"/>
                <a:ea typeface="+mj-ea"/>
                <a:cs typeface="+mj-cs"/>
              </a:rPr>
              <a:t>complexity </a:t>
            </a:r>
            <a:r>
              <a:rPr lang="en-GB" dirty="0" smtClean="0">
                <a:solidFill>
                  <a:schemeClr val="tx2"/>
                </a:solidFill>
                <a:latin typeface="+mn-lt"/>
                <a:ea typeface="+mj-ea"/>
                <a:cs typeface="+mj-cs"/>
              </a:rPr>
              <a:t>because the </a:t>
            </a:r>
            <a:r>
              <a:rPr lang="en-GB" dirty="0">
                <a:solidFill>
                  <a:schemeClr val="tx2"/>
                </a:solidFill>
                <a:latin typeface="+mn-lt"/>
                <a:ea typeface="+mj-ea"/>
                <a:cs typeface="+mj-cs"/>
              </a:rPr>
              <a:t>costs of presenting an amount in OCI </a:t>
            </a:r>
            <a:r>
              <a:rPr lang="en-GB" dirty="0" smtClean="0">
                <a:solidFill>
                  <a:schemeClr val="tx2"/>
                </a:solidFill>
                <a:latin typeface="+mn-lt"/>
                <a:ea typeface="+mj-ea"/>
                <a:cs typeface="+mj-cs"/>
              </a:rPr>
              <a:t>only where opted would </a:t>
            </a:r>
            <a:r>
              <a:rPr lang="en-GB" dirty="0">
                <a:solidFill>
                  <a:schemeClr val="tx2"/>
                </a:solidFill>
                <a:latin typeface="+mn-lt"/>
                <a:ea typeface="+mj-ea"/>
                <a:cs typeface="+mj-cs"/>
              </a:rPr>
              <a:t>outweigh its benefits.</a:t>
            </a:r>
          </a:p>
          <a:p>
            <a:pPr marL="400050" indent="-400050">
              <a:spcBef>
                <a:spcPts val="1000"/>
              </a:spcBef>
              <a:spcAft>
                <a:spcPts val="0"/>
              </a:spcAft>
              <a:buClr>
                <a:schemeClr val="accent2"/>
              </a:buClr>
              <a:buSzPct val="140000"/>
              <a:buFont typeface="Arial" panose="020B0604020202020204" pitchFamily="34" charset="0"/>
              <a:buChar char="•"/>
              <a:defRPr/>
            </a:pPr>
            <a:r>
              <a:rPr lang="en-GB" b="1" dirty="0">
                <a:solidFill>
                  <a:schemeClr val="accent2"/>
                </a:solidFill>
                <a:latin typeface="+mn-lt"/>
                <a:ea typeface="+mj-ea"/>
                <a:cs typeface="+mj-cs"/>
              </a:rPr>
              <a:t>Accounting </a:t>
            </a:r>
            <a:r>
              <a:rPr lang="en-GB" b="1" dirty="0">
                <a:solidFill>
                  <a:schemeClr val="accent2"/>
                </a:solidFill>
                <a:latin typeface="+mn-lt"/>
                <a:ea typeface="+mj-ea"/>
                <a:cs typeface="+mj-cs"/>
              </a:rPr>
              <a:t>mismatches  </a:t>
            </a:r>
            <a:r>
              <a:rPr lang="en-GB" dirty="0" smtClean="0">
                <a:solidFill>
                  <a:schemeClr val="tx2"/>
                </a:solidFill>
                <a:latin typeface="+mn-lt"/>
                <a:ea typeface="+mj-ea"/>
                <a:cs typeface="+mj-cs"/>
              </a:rPr>
              <a:t>Providing </a:t>
            </a:r>
            <a:r>
              <a:rPr lang="en-GB" dirty="0">
                <a:solidFill>
                  <a:schemeClr val="tx2"/>
                </a:solidFill>
                <a:latin typeface="+mn-lt"/>
                <a:ea typeface="+mj-ea"/>
                <a:cs typeface="+mj-cs"/>
              </a:rPr>
              <a:t>an option would be consistent with allowing entities to consider the factors contributing </a:t>
            </a:r>
            <a:r>
              <a:rPr lang="en-GB" dirty="0">
                <a:solidFill>
                  <a:schemeClr val="tx2"/>
                </a:solidFill>
                <a:latin typeface="+mn-lt"/>
                <a:ea typeface="+mj-ea"/>
                <a:cs typeface="+mj-cs"/>
              </a:rPr>
              <a:t>to their </a:t>
            </a:r>
            <a:r>
              <a:rPr lang="en-GB" dirty="0">
                <a:solidFill>
                  <a:schemeClr val="tx2"/>
                </a:solidFill>
                <a:latin typeface="+mn-lt"/>
                <a:ea typeface="+mj-ea"/>
                <a:cs typeface="+mj-cs"/>
              </a:rPr>
              <a:t>respective cost-benefit analysis. </a:t>
            </a:r>
          </a:p>
          <a:p>
            <a:pPr marL="400050" indent="-400050">
              <a:spcBef>
                <a:spcPts val="1000"/>
              </a:spcBef>
              <a:spcAft>
                <a:spcPts val="0"/>
              </a:spcAft>
              <a:buClr>
                <a:schemeClr val="accent2"/>
              </a:buClr>
              <a:buSzPct val="140000"/>
              <a:buFont typeface="Arial" panose="020B0604020202020204" pitchFamily="34" charset="0"/>
              <a:buChar char="•"/>
              <a:defRPr/>
            </a:pPr>
            <a:r>
              <a:rPr lang="en-GB" b="1" dirty="0" smtClean="0">
                <a:solidFill>
                  <a:schemeClr val="accent2"/>
                </a:solidFill>
              </a:rPr>
              <a:t>Earnings </a:t>
            </a:r>
            <a:r>
              <a:rPr lang="en-GB" b="1" dirty="0">
                <a:solidFill>
                  <a:schemeClr val="accent2"/>
                </a:solidFill>
              </a:rPr>
              <a:t>management</a:t>
            </a:r>
            <a:r>
              <a:rPr lang="en-GB" dirty="0">
                <a:solidFill>
                  <a:schemeClr val="accent2"/>
                </a:solidFill>
              </a:rPr>
              <a:t>  </a:t>
            </a:r>
            <a:r>
              <a:rPr lang="en-GB" dirty="0" smtClean="0">
                <a:solidFill>
                  <a:schemeClr val="tx2"/>
                </a:solidFill>
                <a:latin typeface="+mn-lt"/>
                <a:ea typeface="+mj-ea"/>
                <a:cs typeface="+mj-cs"/>
              </a:rPr>
              <a:t>IAS 8 would restrict </a:t>
            </a:r>
            <a:r>
              <a:rPr lang="en-GB" dirty="0">
                <a:solidFill>
                  <a:schemeClr val="tx2"/>
                </a:solidFill>
                <a:latin typeface="+mn-lt"/>
                <a:ea typeface="+mj-ea"/>
                <a:cs typeface="+mj-cs"/>
              </a:rPr>
              <a:t>the circumstances in which an entity can change its accounting policy and </a:t>
            </a:r>
            <a:r>
              <a:rPr lang="en-GB" dirty="0" smtClean="0">
                <a:solidFill>
                  <a:schemeClr val="tx2"/>
                </a:solidFill>
                <a:latin typeface="+mn-lt"/>
                <a:ea typeface="+mj-ea"/>
                <a:cs typeface="+mj-cs"/>
              </a:rPr>
              <a:t>would require </a:t>
            </a:r>
            <a:r>
              <a:rPr lang="en-GB" dirty="0">
                <a:solidFill>
                  <a:schemeClr val="tx2"/>
                </a:solidFill>
                <a:latin typeface="+mn-lt"/>
                <a:ea typeface="+mj-ea"/>
                <a:cs typeface="+mj-cs"/>
              </a:rPr>
              <a:t>relevant disclosure where there has been a change in accounting policy.</a:t>
            </a:r>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18</a:t>
            </a:fld>
            <a:endParaRPr lang="en-US" dirty="0">
              <a:solidFill>
                <a:srgbClr val="002776"/>
              </a:solidFill>
            </a:endParaRPr>
          </a:p>
        </p:txBody>
      </p:sp>
      <p:sp>
        <p:nvSpPr>
          <p:cNvPr id="10"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2889483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noGrp="1"/>
          </p:cNvSpPr>
          <p:nvPr>
            <p:ph idx="14"/>
          </p:nvPr>
        </p:nvSpPr>
        <p:spPr>
          <a:xfrm>
            <a:off x="360363" y="831850"/>
            <a:ext cx="8423275" cy="4188326"/>
          </a:xfrm>
        </p:spPr>
        <p:txBody>
          <a:bodyPr>
            <a:spAutoFit/>
          </a:bodyPr>
          <a:lstStyle/>
          <a:p>
            <a:pPr>
              <a:spcAft>
                <a:spcPts val="300"/>
              </a:spcAft>
              <a:defRPr/>
            </a:pPr>
            <a:r>
              <a:rPr lang="en-GB" sz="2000" b="1" dirty="0" smtClean="0"/>
              <a:t>Unit of account</a:t>
            </a:r>
            <a:endParaRPr lang="en-GB" sz="2000" b="1" dirty="0"/>
          </a:p>
          <a:p>
            <a:pPr marL="400050" indent="-400050">
              <a:spcAft>
                <a:spcPts val="300"/>
              </a:spcAft>
              <a:buClr>
                <a:schemeClr val="accent2"/>
              </a:buClr>
              <a:buSzPct val="140000"/>
              <a:buFont typeface="Arial" panose="020B0604020202020204" pitchFamily="34" charset="0"/>
              <a:buChar char="•"/>
              <a:defRPr/>
            </a:pPr>
            <a:r>
              <a:rPr lang="en-GB" dirty="0" smtClean="0"/>
              <a:t>Strategies </a:t>
            </a:r>
            <a:r>
              <a:rPr lang="en-GB" dirty="0"/>
              <a:t>for </a:t>
            </a:r>
            <a:r>
              <a:rPr lang="en-GB" dirty="0" smtClean="0"/>
              <a:t>assets </a:t>
            </a:r>
            <a:r>
              <a:rPr lang="en-GB" dirty="0"/>
              <a:t>backing insurance contracts </a:t>
            </a:r>
            <a:r>
              <a:rPr lang="en-GB" dirty="0" smtClean="0"/>
              <a:t>are </a:t>
            </a:r>
            <a:r>
              <a:rPr lang="en-GB" dirty="0"/>
              <a:t>driven by differences between portfolios of insurance </a:t>
            </a:r>
            <a:r>
              <a:rPr lang="en-GB" dirty="0" smtClean="0"/>
              <a:t>contracts </a:t>
            </a:r>
            <a:r>
              <a:rPr lang="en-GB" dirty="0"/>
              <a:t>hence an option applied to portfolios of </a:t>
            </a:r>
            <a:r>
              <a:rPr lang="en-GB" dirty="0" smtClean="0"/>
              <a:t>insurance contracts should </a:t>
            </a:r>
            <a:r>
              <a:rPr lang="en-GB" dirty="0"/>
              <a:t>reduce accounting mismatches</a:t>
            </a:r>
            <a:r>
              <a:rPr lang="en-GB" b="1" dirty="0"/>
              <a:t>.</a:t>
            </a:r>
          </a:p>
          <a:p>
            <a:pPr marL="400050" indent="-400050">
              <a:spcAft>
                <a:spcPts val="300"/>
              </a:spcAft>
              <a:buClr>
                <a:schemeClr val="accent2"/>
              </a:buClr>
              <a:buSzPct val="140000"/>
              <a:buFont typeface="Arial" panose="020B0604020202020204" pitchFamily="34" charset="0"/>
              <a:buChar char="•"/>
              <a:defRPr/>
            </a:pPr>
            <a:r>
              <a:rPr lang="en-GB" dirty="0"/>
              <a:t>Insurance contracts and associated assets are managed at a more aggregated level than an insurance contract, hence an option also needs to be at a more aggregated level.</a:t>
            </a:r>
          </a:p>
          <a:p>
            <a:pPr marL="400050" indent="-400050">
              <a:spcAft>
                <a:spcPts val="300"/>
              </a:spcAft>
              <a:buClr>
                <a:schemeClr val="accent2"/>
              </a:buClr>
              <a:buSzPct val="140000"/>
              <a:buFont typeface="Arial" panose="020B0604020202020204" pitchFamily="34" charset="0"/>
              <a:buChar char="•"/>
              <a:defRPr/>
            </a:pPr>
            <a:r>
              <a:rPr lang="en-GB" dirty="0" smtClean="0"/>
              <a:t>Such an approach would be consistent with the IAS 16</a:t>
            </a:r>
            <a:r>
              <a:rPr lang="en-GB" dirty="0"/>
              <a:t>, </a:t>
            </a:r>
            <a:r>
              <a:rPr lang="en-GB" dirty="0" smtClean="0"/>
              <a:t>IAS 38 </a:t>
            </a:r>
            <a:r>
              <a:rPr lang="en-GB" dirty="0"/>
              <a:t>and </a:t>
            </a:r>
            <a:r>
              <a:rPr lang="en-GB" dirty="0" smtClean="0"/>
              <a:t>IAS 40 </a:t>
            </a:r>
            <a:r>
              <a:rPr lang="en-GB" dirty="0"/>
              <a:t>application to </a:t>
            </a:r>
            <a:r>
              <a:rPr lang="en-GB" dirty="0" smtClean="0"/>
              <a:t>groups or classes </a:t>
            </a:r>
            <a:r>
              <a:rPr lang="en-GB" dirty="0"/>
              <a:t>of items</a:t>
            </a:r>
            <a:r>
              <a:rPr lang="en-GB" dirty="0" smtClean="0"/>
              <a:t>.</a:t>
            </a:r>
          </a:p>
          <a:p>
            <a:pPr marL="400050" indent="-400050">
              <a:spcAft>
                <a:spcPts val="300"/>
              </a:spcAft>
              <a:buClr>
                <a:schemeClr val="accent2"/>
              </a:buClr>
              <a:buSzPct val="140000"/>
              <a:buFont typeface="Arial" panose="020B0604020202020204" pitchFamily="34" charset="0"/>
              <a:buChar char="•"/>
              <a:defRPr/>
            </a:pPr>
            <a:endParaRPr lang="en-GB" dirty="0" smtClean="0"/>
          </a:p>
          <a:p>
            <a:pPr marL="400050" indent="-400050">
              <a:spcAft>
                <a:spcPts val="300"/>
              </a:spcAft>
              <a:buClr>
                <a:schemeClr val="accent2"/>
              </a:buClr>
              <a:buSzPct val="140000"/>
              <a:buFont typeface="Arial" panose="020B0604020202020204" pitchFamily="34" charset="0"/>
              <a:buChar char="•"/>
              <a:defRPr/>
            </a:pPr>
            <a:r>
              <a:rPr lang="en-GB" dirty="0" smtClean="0"/>
              <a:t>The </a:t>
            </a:r>
            <a:r>
              <a:rPr lang="en-GB" dirty="0" smtClean="0"/>
              <a:t>IASB </a:t>
            </a:r>
            <a:r>
              <a:rPr lang="en-GB" dirty="0" smtClean="0"/>
              <a:t>queried </a:t>
            </a:r>
            <a:r>
              <a:rPr lang="en-GB" dirty="0" smtClean="0"/>
              <a:t>whether the portfolio level suggested by the staff was at too granular a level to be used as the unit of account</a:t>
            </a:r>
            <a:endParaRPr lang="en-GB" dirty="0"/>
          </a:p>
        </p:txBody>
      </p:sp>
      <p:sp>
        <p:nvSpPr>
          <p:cNvPr id="28677" name="Title 1"/>
          <p:cNvSpPr>
            <a:spLocks noGrp="1"/>
          </p:cNvSpPr>
          <p:nvPr>
            <p:ph type="title"/>
          </p:nvPr>
        </p:nvSpPr>
        <p:spPr>
          <a:xfrm>
            <a:off x="358775" y="258763"/>
            <a:ext cx="8424863" cy="354012"/>
          </a:xfrm>
          <a:solidFill>
            <a:schemeClr val="tx2"/>
          </a:solidFill>
        </p:spPr>
        <p:txBody>
          <a:bodyPr/>
          <a:lstStyle/>
          <a:p>
            <a:r>
              <a:rPr lang="en-GB" altLang="en-US" sz="2300" dirty="0">
                <a:solidFill>
                  <a:schemeClr val="bg1"/>
                </a:solidFill>
              </a:rPr>
              <a:t>The new OCI solution (cont.)</a:t>
            </a:r>
            <a:endParaRPr lang="en-GB" altLang="en-US" sz="2300" dirty="0" smtClean="0">
              <a:solidFill>
                <a:schemeClr val="bg1"/>
              </a:solidFill>
            </a:endParaRP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19</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998465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8775" y="395843"/>
            <a:ext cx="8424000" cy="738664"/>
          </a:xfrm>
        </p:spPr>
        <p:txBody>
          <a:bodyPr/>
          <a:lstStyle/>
          <a:p>
            <a:r>
              <a:rPr lang="en-US" altLang="en-GB" dirty="0" smtClean="0"/>
              <a:t>Agenda</a:t>
            </a:r>
            <a:r>
              <a:rPr lang="en-GB" dirty="0" smtClean="0"/>
              <a:t/>
            </a:r>
            <a:br>
              <a:rPr lang="en-GB" dirty="0" smtClean="0"/>
            </a:br>
            <a:endParaRPr lang="en-GB" dirty="0"/>
          </a:p>
        </p:txBody>
      </p:sp>
      <p:sp>
        <p:nvSpPr>
          <p:cNvPr id="14339" name="Rectangle 3"/>
          <p:cNvSpPr>
            <a:spLocks noGrp="1"/>
          </p:cNvSpPr>
          <p:nvPr>
            <p:ph idx="1"/>
          </p:nvPr>
        </p:nvSpPr>
        <p:spPr>
          <a:xfrm>
            <a:off x="444279" y="1190625"/>
            <a:ext cx="8421565" cy="5219700"/>
          </a:xfrm>
        </p:spPr>
        <p:txBody>
          <a:bodyPr/>
          <a:lstStyle/>
          <a:p>
            <a:pPr lvl="1"/>
            <a:r>
              <a:rPr lang="en-GB" sz="2000" dirty="0">
                <a:solidFill>
                  <a:srgbClr val="002776"/>
                </a:solidFill>
              </a:rPr>
              <a:t>Highlights of decisions from </a:t>
            </a:r>
            <a:r>
              <a:rPr lang="en-GB" sz="2000" dirty="0" smtClean="0">
                <a:solidFill>
                  <a:srgbClr val="002776"/>
                </a:solidFill>
              </a:rPr>
              <a:t>IASB meeting in March</a:t>
            </a:r>
            <a:endParaRPr lang="en-GB" sz="2000" dirty="0">
              <a:solidFill>
                <a:srgbClr val="002776"/>
              </a:solidFill>
            </a:endParaRPr>
          </a:p>
          <a:p>
            <a:pPr lvl="1"/>
            <a:r>
              <a:rPr lang="en-GB" sz="2000" dirty="0" smtClean="0">
                <a:solidFill>
                  <a:srgbClr val="002776"/>
                </a:solidFill>
              </a:rPr>
              <a:t>Detailed </a:t>
            </a:r>
            <a:r>
              <a:rPr lang="en-GB" sz="2000" dirty="0" smtClean="0">
                <a:solidFill>
                  <a:srgbClr val="002776"/>
                </a:solidFill>
              </a:rPr>
              <a:t>analysis of the IASB Staff recommendations and Board discussions</a:t>
            </a:r>
            <a:endParaRPr lang="en-GB" sz="2000" dirty="0">
              <a:solidFill>
                <a:srgbClr val="002776"/>
              </a:solidFill>
            </a:endParaRPr>
          </a:p>
          <a:p>
            <a:pPr lvl="1"/>
            <a:r>
              <a:rPr lang="en-GB" sz="2000" dirty="0" smtClean="0">
                <a:solidFill>
                  <a:srgbClr val="002776"/>
                </a:solidFill>
              </a:rPr>
              <a:t>Update </a:t>
            </a:r>
            <a:r>
              <a:rPr lang="en-GB" sz="2000" dirty="0">
                <a:solidFill>
                  <a:srgbClr val="002776"/>
                </a:solidFill>
              </a:rPr>
              <a:t>on timetable and next steps</a:t>
            </a:r>
          </a:p>
        </p:txBody>
      </p:sp>
    </p:spTree>
    <p:extLst>
      <p:ext uri="{BB962C8B-B14F-4D97-AF65-F5344CB8AC3E}">
        <p14:creationId xmlns:p14="http://schemas.microsoft.com/office/powerpoint/2010/main" val="3097414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7025" y="915988"/>
            <a:ext cx="8386763" cy="3074987"/>
          </a:xfrm>
          <a:prstGeom prst="rect">
            <a:avLst/>
          </a:prstGeom>
          <a:noFill/>
        </p:spPr>
        <p:txBody>
          <a:bodyPr lIns="0" tIns="0" rIns="0" bIns="0">
            <a:spAutoFit/>
          </a:bodyPr>
          <a:lstStyle/>
          <a:p>
            <a:pPr>
              <a:spcAft>
                <a:spcPts val="300"/>
              </a:spcAft>
              <a:defRPr/>
            </a:pPr>
            <a:r>
              <a:rPr lang="en-GB" sz="2000" b="1" dirty="0">
                <a:solidFill>
                  <a:schemeClr val="accent2"/>
                </a:solidFill>
                <a:latin typeface="+mn-lt"/>
                <a:ea typeface="+mj-ea"/>
                <a:cs typeface="+mj-cs"/>
              </a:rPr>
              <a:t>IASB </a:t>
            </a:r>
            <a:r>
              <a:rPr lang="en-GB" sz="2000" b="1" dirty="0" smtClean="0">
                <a:solidFill>
                  <a:schemeClr val="accent2"/>
                </a:solidFill>
                <a:latin typeface="+mn-lt"/>
                <a:ea typeface="+mj-ea"/>
                <a:cs typeface="+mj-cs"/>
              </a:rPr>
              <a:t>vote</a:t>
            </a:r>
            <a:endParaRPr lang="en-GB" sz="2000" dirty="0">
              <a:solidFill>
                <a:schemeClr val="accent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rgbClr val="002776"/>
                </a:solidFill>
              </a:rPr>
              <a:t>The </a:t>
            </a:r>
            <a:r>
              <a:rPr lang="en-GB" dirty="0">
                <a:solidFill>
                  <a:srgbClr val="002776"/>
                </a:solidFill>
              </a:rPr>
              <a:t>IASB </a:t>
            </a:r>
            <a:r>
              <a:rPr lang="en-GB" dirty="0">
                <a:solidFill>
                  <a:srgbClr val="002776"/>
                </a:solidFill>
              </a:rPr>
              <a:t>agreed </a:t>
            </a:r>
            <a:r>
              <a:rPr lang="en-GB" dirty="0">
                <a:solidFill>
                  <a:srgbClr val="002776"/>
                </a:solidFill>
              </a:rPr>
              <a:t>with </a:t>
            </a:r>
            <a:r>
              <a:rPr lang="en-GB" dirty="0">
                <a:solidFill>
                  <a:srgbClr val="002776"/>
                </a:solidFill>
              </a:rPr>
              <a:t>the staff recommendation</a:t>
            </a:r>
            <a:r>
              <a:rPr lang="en-GB" dirty="0">
                <a:solidFill>
                  <a:srgbClr val="002776"/>
                </a:solidFill>
              </a:rPr>
              <a:t>.</a:t>
            </a:r>
            <a:endParaRPr lang="en-GB"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Twelve </a:t>
            </a:r>
            <a:r>
              <a:rPr lang="en-GB" dirty="0">
                <a:solidFill>
                  <a:schemeClr val="tx2"/>
                </a:solidFill>
              </a:rPr>
              <a:t>IASB members agreed with the decision whereas three disagreed.</a:t>
            </a: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decision reached on 18 March 2014 </a:t>
            </a:r>
            <a:r>
              <a:rPr lang="en-GB" dirty="0" smtClean="0">
                <a:solidFill>
                  <a:schemeClr val="tx2"/>
                </a:solidFill>
              </a:rPr>
              <a:t>changes the </a:t>
            </a:r>
            <a:r>
              <a:rPr lang="en-GB" dirty="0">
                <a:solidFill>
                  <a:schemeClr val="tx2"/>
                </a:solidFill>
              </a:rPr>
              <a:t>2013 ED, which proposed the mandatory use of OCI to present the effect of changes in discount rates on the measurement of insurance contracts</a:t>
            </a:r>
            <a:r>
              <a:rPr lang="en-GB" dirty="0">
                <a:solidFill>
                  <a:schemeClr val="tx2"/>
                </a:solidFill>
              </a:rPr>
              <a:t>.</a:t>
            </a: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Chairman requested the staff to develop the wording to ensure that discipline would be applied to the option chosen and subsequent changes in the option.   </a:t>
            </a:r>
            <a:endParaRPr lang="en-GB" dirty="0">
              <a:solidFill>
                <a:schemeClr val="tx2"/>
              </a:solidFill>
            </a:endParaRPr>
          </a:p>
        </p:txBody>
      </p:sp>
      <p:sp>
        <p:nvSpPr>
          <p:cNvPr id="29701" name="Title 1"/>
          <p:cNvSpPr>
            <a:spLocks noGrp="1"/>
          </p:cNvSpPr>
          <p:nvPr>
            <p:ph type="title"/>
          </p:nvPr>
        </p:nvSpPr>
        <p:spPr>
          <a:xfrm>
            <a:off x="358775" y="258763"/>
            <a:ext cx="8424863" cy="354012"/>
          </a:xfrm>
          <a:solidFill>
            <a:schemeClr val="tx2"/>
          </a:solidFill>
        </p:spPr>
        <p:txBody>
          <a:bodyPr/>
          <a:lstStyle/>
          <a:p>
            <a:r>
              <a:rPr lang="en-GB" altLang="en-US" sz="2300" dirty="0">
                <a:solidFill>
                  <a:schemeClr val="bg1"/>
                </a:solidFill>
              </a:rPr>
              <a:t>The new OCI solution (cont.)</a:t>
            </a:r>
            <a:endParaRPr lang="en-GB" altLang="en-US" sz="2300" dirty="0" smtClean="0">
              <a:solidFill>
                <a:schemeClr val="bg1"/>
              </a:solidFill>
            </a:endParaRP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20</a:t>
            </a:fld>
            <a:endParaRPr lang="en-US" dirty="0">
              <a:solidFill>
                <a:srgbClr val="002776"/>
              </a:solidFill>
            </a:endParaRPr>
          </a:p>
        </p:txBody>
      </p:sp>
      <p:sp>
        <p:nvSpPr>
          <p:cNvPr id="7"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4203217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60363" y="177800"/>
            <a:ext cx="8424862" cy="354013"/>
          </a:xfrm>
          <a:solidFill>
            <a:schemeClr val="tx2"/>
          </a:solidFill>
        </p:spPr>
        <p:txBody>
          <a:bodyPr/>
          <a:lstStyle/>
          <a:p>
            <a:r>
              <a:rPr lang="en-GB" altLang="en-US" sz="2300" smtClean="0">
                <a:solidFill>
                  <a:schemeClr val="bg1"/>
                </a:solidFill>
              </a:rPr>
              <a:t>Deloitte proposed amendment</a:t>
            </a:r>
            <a:endParaRPr lang="en-GB" altLang="en-US" sz="2300" smtClean="0"/>
          </a:p>
        </p:txBody>
      </p:sp>
      <p:sp>
        <p:nvSpPr>
          <p:cNvPr id="7" name="Content Placeholder 6"/>
          <p:cNvSpPr txBox="1">
            <a:spLocks noGrp="1"/>
          </p:cNvSpPr>
          <p:nvPr>
            <p:ph idx="14"/>
          </p:nvPr>
        </p:nvSpPr>
        <p:spPr>
          <a:xfrm>
            <a:off x="347663" y="995363"/>
            <a:ext cx="8423275" cy="3736975"/>
          </a:xfrm>
        </p:spPr>
        <p:txBody>
          <a:bodyPr rtlCol="0">
            <a:spAutoFit/>
          </a:bodyPr>
          <a:lstStyle/>
          <a:p>
            <a:pPr marL="399600" indent="-399600" algn="just">
              <a:spcAft>
                <a:spcPts val="1200"/>
              </a:spcAft>
              <a:buFont typeface="Wingdings" panose="05000000000000000000" pitchFamily="2" charset="2"/>
              <a:buChar char="Ø"/>
              <a:defRPr/>
            </a:pPr>
            <a:r>
              <a:rPr lang="en-GB" sz="2000" b="1" dirty="0" smtClean="0">
                <a:solidFill>
                  <a:schemeClr val="accent2"/>
                </a:solidFill>
              </a:rPr>
              <a:t>Deloitte believes that an irrevocable, unconstrained designation should be made available at initial recognition of an insurance contract for the accounting treatment of the associated interest expense</a:t>
            </a:r>
          </a:p>
          <a:p>
            <a:pPr marL="399600" lvl="4" indent="-399600">
              <a:spcBef>
                <a:spcPts val="1000"/>
              </a:spcBef>
              <a:spcAft>
                <a:spcPts val="0"/>
              </a:spcAft>
              <a:buClr>
                <a:schemeClr val="accent2"/>
              </a:buClr>
              <a:buSzPct val="140000"/>
              <a:buFont typeface="Arial" panose="020B0604020202020204" pitchFamily="34" charset="0"/>
              <a:buChar char="•"/>
              <a:defRPr/>
            </a:pPr>
            <a:r>
              <a:rPr sz="1800" smtClean="0"/>
              <a:t>This proposal is paramount in promoting consistency and comparability across reporting periods and market participants</a:t>
            </a:r>
          </a:p>
          <a:p>
            <a:pPr marL="399600" lvl="4" indent="-399600">
              <a:spcBef>
                <a:spcPts val="1000"/>
              </a:spcBef>
              <a:spcAft>
                <a:spcPts val="0"/>
              </a:spcAft>
              <a:buClr>
                <a:schemeClr val="accent2"/>
              </a:buClr>
              <a:buSzPct val="140000"/>
              <a:buFont typeface="Arial" panose="020B0604020202020204" pitchFamily="34" charset="0"/>
              <a:buChar char="•"/>
              <a:defRPr/>
            </a:pPr>
            <a:r>
              <a:rPr sz="1800"/>
              <a:t>T</a:t>
            </a:r>
            <a:r>
              <a:rPr sz="1800" smtClean="0"/>
              <a:t>he ‘OCI solution’ should not be required as this depends to a significant extent on the asset-liability management strategy the insurer has selected and how its financial instruments will be accounted for under ‘IFRS 9 with OCI’</a:t>
            </a:r>
          </a:p>
          <a:p>
            <a:pPr marL="376238" lvl="4" indent="0">
              <a:spcAft>
                <a:spcPts val="300"/>
              </a:spcAft>
              <a:buFont typeface="Arial" charset="0"/>
              <a:buNone/>
              <a:defRPr/>
            </a:pPr>
            <a:endParaRPr sz="1400" smtClean="0"/>
          </a:p>
          <a:p>
            <a:pPr>
              <a:spcAft>
                <a:spcPts val="300"/>
              </a:spcAft>
              <a:defRPr/>
            </a:pPr>
            <a:endParaRPr lang="en-GB" dirty="0" smtClean="0"/>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21</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802957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49250" y="196850"/>
            <a:ext cx="8424863" cy="354013"/>
          </a:xfrm>
          <a:solidFill>
            <a:schemeClr val="tx2"/>
          </a:solidFill>
        </p:spPr>
        <p:txBody>
          <a:bodyPr/>
          <a:lstStyle/>
          <a:p>
            <a:r>
              <a:rPr lang="en-GB" altLang="en-US" sz="2300" dirty="0" smtClean="0">
                <a:solidFill>
                  <a:schemeClr val="bg1"/>
                </a:solidFill>
              </a:rPr>
              <a:t>New OCI solution – disclosures </a:t>
            </a:r>
            <a:endParaRPr lang="en-GB" altLang="en-US" sz="2300" dirty="0" smtClean="0">
              <a:solidFill>
                <a:schemeClr val="bg1"/>
              </a:solidFill>
            </a:endParaRPr>
          </a:p>
        </p:txBody>
      </p:sp>
      <p:sp>
        <p:nvSpPr>
          <p:cNvPr id="31747" name="Text Placeholder 2"/>
          <p:cNvSpPr>
            <a:spLocks noGrp="1"/>
          </p:cNvSpPr>
          <p:nvPr>
            <p:ph type="body" idx="13"/>
          </p:nvPr>
        </p:nvSpPr>
        <p:spPr>
          <a:xfrm>
            <a:off x="349250" y="631825"/>
            <a:ext cx="8424863" cy="830263"/>
          </a:xfrm>
          <a:solidFill>
            <a:schemeClr val="accent2"/>
          </a:solidFill>
        </p:spPr>
        <p:txBody>
          <a:bodyPr/>
          <a:lstStyle/>
          <a:p>
            <a:pPr algn="just"/>
            <a:r>
              <a:rPr lang="en-GB" altLang="en-US" sz="1800" b="1">
                <a:solidFill>
                  <a:schemeClr val="bg1"/>
                </a:solidFill>
              </a:rPr>
              <a:t>Which disclosures would enable users to compare the effect of changes in discount rates between entities that present the effect in profit or loss to those that present the effect of changes in OCI?</a:t>
            </a:r>
          </a:p>
        </p:txBody>
      </p:sp>
      <p:sp>
        <p:nvSpPr>
          <p:cNvPr id="4" name="Content Placeholder 3"/>
          <p:cNvSpPr>
            <a:spLocks noGrp="1"/>
          </p:cNvSpPr>
          <p:nvPr>
            <p:ph idx="14"/>
          </p:nvPr>
        </p:nvSpPr>
        <p:spPr>
          <a:xfrm>
            <a:off x="376238" y="1666875"/>
            <a:ext cx="8424862" cy="4813300"/>
          </a:xfrm>
        </p:spPr>
        <p:txBody>
          <a:bodyPr/>
          <a:lstStyle/>
          <a:p>
            <a:pPr>
              <a:defRPr/>
            </a:pPr>
            <a:r>
              <a:rPr lang="en-GB" sz="2000" b="1" dirty="0">
                <a:solidFill>
                  <a:schemeClr val="accent2"/>
                </a:solidFill>
              </a:rPr>
              <a:t>Staff </a:t>
            </a:r>
            <a:r>
              <a:rPr lang="en-GB" sz="2000" b="1" dirty="0" smtClean="0">
                <a:solidFill>
                  <a:schemeClr val="accent2"/>
                </a:solidFill>
              </a:rPr>
              <a:t>Recommendation</a:t>
            </a:r>
          </a:p>
          <a:p>
            <a:pPr marL="285750" indent="-285750">
              <a:buClr>
                <a:schemeClr val="accent2"/>
              </a:buClr>
              <a:buSzPct val="140000"/>
              <a:buFont typeface="Arial" panose="020B0604020202020204" pitchFamily="34" charset="0"/>
              <a:buChar char="•"/>
              <a:defRPr/>
            </a:pPr>
            <a:r>
              <a:rPr lang="en-GB" dirty="0" smtClean="0"/>
              <a:t>Additional disclosures are considered necessary for users to understand how interest expense and changes in discount rates are recognised</a:t>
            </a:r>
          </a:p>
          <a:p>
            <a:pPr>
              <a:defRPr/>
            </a:pPr>
            <a:r>
              <a:rPr lang="en-GB" b="1" dirty="0" smtClean="0"/>
              <a:t>All Portfolios</a:t>
            </a:r>
          </a:p>
          <a:p>
            <a:pPr marL="0" indent="0">
              <a:defRPr/>
            </a:pPr>
            <a:r>
              <a:rPr lang="en-GB" dirty="0" smtClean="0"/>
              <a:t>Disclose an analysis of total interest expense included in total comprehensive income disaggregated into:</a:t>
            </a:r>
          </a:p>
          <a:p>
            <a:pPr marL="400050" indent="-400050">
              <a:buClr>
                <a:schemeClr val="accent2"/>
              </a:buClr>
              <a:buSzPct val="140000"/>
              <a:buFont typeface="Arial" panose="020B0604020202020204" pitchFamily="34" charset="0"/>
              <a:buChar char="•"/>
              <a:defRPr/>
            </a:pPr>
            <a:r>
              <a:rPr lang="en-GB" dirty="0" smtClean="0"/>
              <a:t>Amount of interest accretion determined </a:t>
            </a:r>
            <a:r>
              <a:rPr lang="en-GB" dirty="0" smtClean="0"/>
              <a:t>with current </a:t>
            </a:r>
            <a:r>
              <a:rPr lang="en-GB" dirty="0" smtClean="0"/>
              <a:t>discount rates.</a:t>
            </a:r>
          </a:p>
          <a:p>
            <a:pPr marL="400050" indent="-400050">
              <a:buClr>
                <a:schemeClr val="accent2"/>
              </a:buClr>
              <a:buSzPct val="140000"/>
              <a:buFont typeface="Arial" panose="020B0604020202020204" pitchFamily="34" charset="0"/>
              <a:buChar char="•"/>
              <a:defRPr/>
            </a:pPr>
            <a:r>
              <a:rPr lang="en-GB" dirty="0" smtClean="0"/>
              <a:t>Effect </a:t>
            </a:r>
            <a:r>
              <a:rPr lang="en-GB" dirty="0"/>
              <a:t>on insurance </a:t>
            </a:r>
            <a:r>
              <a:rPr lang="en-GB" dirty="0" smtClean="0"/>
              <a:t>liabilities of </a:t>
            </a:r>
            <a:r>
              <a:rPr lang="en-GB" dirty="0"/>
              <a:t>discount rates </a:t>
            </a:r>
            <a:r>
              <a:rPr lang="en-GB" dirty="0" smtClean="0"/>
              <a:t>changes </a:t>
            </a:r>
            <a:r>
              <a:rPr lang="en-GB" dirty="0" smtClean="0"/>
              <a:t>in </a:t>
            </a:r>
            <a:r>
              <a:rPr lang="en-GB" dirty="0" smtClean="0"/>
              <a:t>the period</a:t>
            </a:r>
            <a:endParaRPr lang="en-GB" dirty="0" smtClean="0"/>
          </a:p>
          <a:p>
            <a:pPr marL="400050" indent="-400050">
              <a:buClr>
                <a:schemeClr val="accent2"/>
              </a:buClr>
              <a:buSzPct val="140000"/>
              <a:buFont typeface="Arial" panose="020B0604020202020204" pitchFamily="34" charset="0"/>
              <a:buChar char="•"/>
              <a:defRPr/>
            </a:pPr>
            <a:r>
              <a:rPr lang="en-GB" dirty="0" smtClean="0"/>
              <a:t>Difference between the PV of changes in expected cash flows that adjust the CSM in the reporting period, measured </a:t>
            </a:r>
            <a:r>
              <a:rPr lang="en-GB" dirty="0" smtClean="0"/>
              <a:t>using:</a:t>
            </a:r>
          </a:p>
          <a:p>
            <a:pPr marL="580050" lvl="1" indent="-400050">
              <a:buClr>
                <a:schemeClr val="accent2"/>
              </a:buClr>
              <a:buSzPct val="140000"/>
              <a:defRPr/>
            </a:pPr>
            <a:r>
              <a:rPr lang="en-GB" dirty="0" smtClean="0"/>
              <a:t>Locked-in discount rates and</a:t>
            </a:r>
          </a:p>
          <a:p>
            <a:pPr marL="580050" lvl="1" indent="-400050">
              <a:buClr>
                <a:schemeClr val="accent2"/>
              </a:buClr>
              <a:buSzPct val="140000"/>
              <a:defRPr/>
            </a:pPr>
            <a:r>
              <a:rPr lang="en-GB" dirty="0" smtClean="0"/>
              <a:t>Current rates</a:t>
            </a:r>
            <a:endParaRPr lang="en-GB" dirty="0" smtClean="0"/>
          </a:p>
        </p:txBody>
      </p:sp>
      <p:sp>
        <p:nvSpPr>
          <p:cNvPr id="7"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22</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239933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noGrp="1"/>
          </p:cNvSpPr>
          <p:nvPr>
            <p:ph idx="14"/>
          </p:nvPr>
        </p:nvSpPr>
        <p:spPr>
          <a:xfrm>
            <a:off x="360363" y="844550"/>
            <a:ext cx="8423275" cy="3036729"/>
          </a:xfrm>
        </p:spPr>
        <p:txBody>
          <a:bodyPr>
            <a:spAutoFit/>
          </a:bodyPr>
          <a:lstStyle/>
          <a:p>
            <a:pPr>
              <a:defRPr/>
            </a:pPr>
            <a:r>
              <a:rPr lang="en-GB" b="1" dirty="0" smtClean="0">
                <a:solidFill>
                  <a:srgbClr val="002776"/>
                </a:solidFill>
              </a:rPr>
              <a:t>Portfolios </a:t>
            </a:r>
            <a:r>
              <a:rPr lang="en-GB" b="1" dirty="0">
                <a:solidFill>
                  <a:srgbClr val="002776"/>
                </a:solidFill>
              </a:rPr>
              <a:t>with effect presented in </a:t>
            </a:r>
            <a:r>
              <a:rPr lang="en-GB" b="1" dirty="0" smtClean="0">
                <a:solidFill>
                  <a:srgbClr val="002776"/>
                </a:solidFill>
              </a:rPr>
              <a:t>OCI</a:t>
            </a:r>
            <a:endParaRPr lang="en-GB" b="1" dirty="0">
              <a:solidFill>
                <a:srgbClr val="002776"/>
              </a:solidFill>
            </a:endParaRPr>
          </a:p>
          <a:p>
            <a:pPr marL="400050" indent="-400050">
              <a:buClr>
                <a:schemeClr val="accent2"/>
              </a:buClr>
              <a:buSzPct val="140000"/>
              <a:buFont typeface="Arial" panose="020B0604020202020204" pitchFamily="34" charset="0"/>
              <a:buChar char="•"/>
              <a:defRPr/>
            </a:pPr>
            <a:r>
              <a:rPr lang="en-GB" dirty="0">
                <a:solidFill>
                  <a:srgbClr val="002776"/>
                </a:solidFill>
              </a:rPr>
              <a:t>Interest accretion at the </a:t>
            </a:r>
            <a:r>
              <a:rPr lang="en-GB" dirty="0" smtClean="0">
                <a:solidFill>
                  <a:srgbClr val="002776"/>
                </a:solidFill>
              </a:rPr>
              <a:t>locked-in discount rate, </a:t>
            </a:r>
            <a:r>
              <a:rPr lang="en-GB" dirty="0">
                <a:solidFill>
                  <a:srgbClr val="002776"/>
                </a:solidFill>
              </a:rPr>
              <a:t>and</a:t>
            </a:r>
          </a:p>
          <a:p>
            <a:pPr marL="400050" indent="-400050">
              <a:buClr>
                <a:schemeClr val="accent2"/>
              </a:buClr>
              <a:buSzPct val="140000"/>
              <a:buFont typeface="Arial" panose="020B0604020202020204" pitchFamily="34" charset="0"/>
              <a:buChar char="•"/>
              <a:defRPr/>
            </a:pPr>
            <a:r>
              <a:rPr lang="en-GB" dirty="0">
                <a:solidFill>
                  <a:srgbClr val="002776"/>
                </a:solidFill>
              </a:rPr>
              <a:t>The movement in OCI for the </a:t>
            </a:r>
            <a:r>
              <a:rPr lang="en-GB" dirty="0" smtClean="0">
                <a:solidFill>
                  <a:srgbClr val="002776"/>
                </a:solidFill>
              </a:rPr>
              <a:t>period.</a:t>
            </a:r>
          </a:p>
          <a:p>
            <a:pPr>
              <a:defRPr/>
            </a:pPr>
            <a:r>
              <a:rPr lang="en-GB" sz="2000" b="1" dirty="0" smtClean="0">
                <a:solidFill>
                  <a:schemeClr val="accent2"/>
                </a:solidFill>
              </a:rPr>
              <a:t>Concerns about complexity</a:t>
            </a:r>
          </a:p>
          <a:p>
            <a:pPr marL="399600" indent="-399600">
              <a:spcAft>
                <a:spcPts val="0"/>
              </a:spcAft>
              <a:buClr>
                <a:schemeClr val="accent2"/>
              </a:buClr>
              <a:buSzPct val="140000"/>
              <a:buFont typeface="Arial" panose="020B0604020202020204" pitchFamily="34" charset="0"/>
              <a:buChar char="•"/>
              <a:defRPr/>
            </a:pPr>
            <a:r>
              <a:rPr lang="en-GB" dirty="0" smtClean="0"/>
              <a:t>Additional </a:t>
            </a:r>
            <a:r>
              <a:rPr lang="en-GB" dirty="0"/>
              <a:t>disclosures </a:t>
            </a:r>
            <a:r>
              <a:rPr lang="en-GB" dirty="0" smtClean="0"/>
              <a:t>will not </a:t>
            </a:r>
            <a:r>
              <a:rPr lang="en-GB" dirty="0"/>
              <a:t>lead to significant incremental effort in determining </a:t>
            </a:r>
            <a:r>
              <a:rPr lang="en-GB" dirty="0" smtClean="0"/>
              <a:t>expected cash </a:t>
            </a:r>
            <a:r>
              <a:rPr lang="en-GB" dirty="0"/>
              <a:t>flows and the application of locked-in discount </a:t>
            </a:r>
            <a:r>
              <a:rPr lang="en-GB" dirty="0" smtClean="0"/>
              <a:t>rates, as these </a:t>
            </a:r>
            <a:r>
              <a:rPr lang="en-GB" dirty="0"/>
              <a:t>would already form part of most analyses of movement on the PV of future cash flows </a:t>
            </a:r>
            <a:r>
              <a:rPr lang="en-GB" dirty="0" smtClean="0"/>
              <a:t>that should typically be performed </a:t>
            </a:r>
            <a:r>
              <a:rPr lang="en-GB" dirty="0"/>
              <a:t>as a control over measurement accuracy</a:t>
            </a:r>
            <a:r>
              <a:rPr lang="en-GB" dirty="0" smtClean="0"/>
              <a:t>.</a:t>
            </a:r>
          </a:p>
        </p:txBody>
      </p:sp>
      <p:sp>
        <p:nvSpPr>
          <p:cNvPr id="9" name="TextBox 8"/>
          <p:cNvSpPr txBox="1"/>
          <p:nvPr/>
        </p:nvSpPr>
        <p:spPr>
          <a:xfrm>
            <a:off x="430213" y="4298950"/>
            <a:ext cx="8283575" cy="1838965"/>
          </a:xfrm>
          <a:prstGeom prst="rect">
            <a:avLst/>
          </a:prstGeom>
          <a:noFill/>
        </p:spPr>
        <p:txBody>
          <a:bodyPr lIns="0" tIns="0" rIns="0" bIns="0">
            <a:spAutoFit/>
          </a:bodyPr>
          <a:lstStyle/>
          <a:p>
            <a:pPr>
              <a:spcAft>
                <a:spcPts val="300"/>
              </a:spcAft>
              <a:defRPr/>
            </a:pPr>
            <a:r>
              <a:rPr lang="en-GB" sz="2000" b="1" dirty="0">
                <a:solidFill>
                  <a:schemeClr val="accent2"/>
                </a:solidFill>
                <a:latin typeface="+mn-lt"/>
                <a:ea typeface="+mj-ea"/>
                <a:cs typeface="+mj-cs"/>
              </a:rPr>
              <a:t>IASB Tentative </a:t>
            </a:r>
            <a:r>
              <a:rPr lang="en-GB" sz="2000" b="1" dirty="0">
                <a:solidFill>
                  <a:schemeClr val="accent2"/>
                </a:solidFill>
                <a:latin typeface="+mn-lt"/>
                <a:ea typeface="+mj-ea"/>
                <a:cs typeface="+mj-cs"/>
              </a:rPr>
              <a:t>Decision</a:t>
            </a:r>
            <a:endParaRPr lang="en-GB" sz="2000" dirty="0">
              <a:solidFill>
                <a:schemeClr val="accent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IASB agreed </a:t>
            </a:r>
            <a:r>
              <a:rPr lang="en-GB" dirty="0">
                <a:solidFill>
                  <a:schemeClr val="tx2"/>
                </a:solidFill>
              </a:rPr>
              <a:t>with the staff recommendation.</a:t>
            </a: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Fourteen </a:t>
            </a:r>
            <a:r>
              <a:rPr lang="en-GB" dirty="0">
                <a:solidFill>
                  <a:schemeClr val="tx2"/>
                </a:solidFill>
              </a:rPr>
              <a:t>IASB members agreed with the decision whereas one disagreed.</a:t>
            </a: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decision reached on 18 March 2014 </a:t>
            </a:r>
            <a:r>
              <a:rPr lang="en-GB" dirty="0" smtClean="0">
                <a:solidFill>
                  <a:schemeClr val="tx2"/>
                </a:solidFill>
              </a:rPr>
              <a:t>changes </a:t>
            </a:r>
            <a:r>
              <a:rPr lang="en-GB" dirty="0">
                <a:solidFill>
                  <a:schemeClr val="tx2"/>
                </a:solidFill>
              </a:rPr>
              <a:t>the 2013 </a:t>
            </a:r>
            <a:r>
              <a:rPr lang="en-GB" dirty="0" smtClean="0">
                <a:solidFill>
                  <a:schemeClr val="tx2"/>
                </a:solidFill>
              </a:rPr>
              <a:t>ED by adding some new disclosures</a:t>
            </a:r>
            <a:endParaRPr lang="en-GB" dirty="0">
              <a:solidFill>
                <a:schemeClr val="tx2"/>
              </a:solidFill>
            </a:endParaRPr>
          </a:p>
        </p:txBody>
      </p:sp>
      <p:sp>
        <p:nvSpPr>
          <p:cNvPr id="32774" name="Title 1"/>
          <p:cNvSpPr>
            <a:spLocks noGrp="1"/>
          </p:cNvSpPr>
          <p:nvPr>
            <p:ph type="title"/>
          </p:nvPr>
        </p:nvSpPr>
        <p:spPr>
          <a:xfrm>
            <a:off x="358775" y="273050"/>
            <a:ext cx="8424863" cy="354013"/>
          </a:xfrm>
          <a:solidFill>
            <a:schemeClr val="tx2"/>
          </a:solidFill>
        </p:spPr>
        <p:txBody>
          <a:bodyPr/>
          <a:lstStyle/>
          <a:p>
            <a:r>
              <a:rPr lang="en-GB" altLang="en-US" sz="2300" dirty="0">
                <a:solidFill>
                  <a:schemeClr val="bg1"/>
                </a:solidFill>
              </a:rPr>
              <a:t>New OCI solution – disclosures </a:t>
            </a:r>
            <a:r>
              <a:rPr lang="en-GB" altLang="en-US" sz="2300" dirty="0" smtClean="0">
                <a:solidFill>
                  <a:schemeClr val="bg1"/>
                </a:solidFill>
              </a:rPr>
              <a:t>(cont.)</a:t>
            </a:r>
            <a:endParaRPr lang="en-GB" altLang="en-US" sz="2300" dirty="0" smtClean="0">
              <a:solidFill>
                <a:schemeClr val="bg1"/>
              </a:solidFill>
            </a:endParaRPr>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23</a:t>
            </a:fld>
            <a:endParaRPr lang="en-US" dirty="0">
              <a:solidFill>
                <a:srgbClr val="002776"/>
              </a:solidFill>
            </a:endParaRPr>
          </a:p>
        </p:txBody>
      </p:sp>
      <p:sp>
        <p:nvSpPr>
          <p:cNvPr id="10"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96330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46075" y="150813"/>
            <a:ext cx="8424863" cy="354012"/>
          </a:xfrm>
          <a:solidFill>
            <a:schemeClr val="tx2"/>
          </a:solidFill>
        </p:spPr>
        <p:txBody>
          <a:bodyPr/>
          <a:lstStyle/>
          <a:p>
            <a:r>
              <a:rPr lang="en-GB" altLang="en-US" sz="2300" smtClean="0">
                <a:solidFill>
                  <a:schemeClr val="bg1"/>
                </a:solidFill>
              </a:rPr>
              <a:t>The next steps</a:t>
            </a:r>
          </a:p>
        </p:txBody>
      </p:sp>
      <p:sp>
        <p:nvSpPr>
          <p:cNvPr id="28675" name="Content Placeholder 3"/>
          <p:cNvSpPr>
            <a:spLocks noGrp="1"/>
          </p:cNvSpPr>
          <p:nvPr>
            <p:ph idx="14"/>
          </p:nvPr>
        </p:nvSpPr>
        <p:spPr>
          <a:xfrm>
            <a:off x="347663" y="981075"/>
            <a:ext cx="8424862" cy="5040313"/>
          </a:xfrm>
        </p:spPr>
        <p:txBody>
          <a:bodyPr/>
          <a:lstStyle/>
          <a:p>
            <a:pPr marL="0" indent="0">
              <a:defRPr/>
            </a:pPr>
            <a:r>
              <a:rPr lang="en-GB" altLang="en-US" sz="2000" b="1" dirty="0" smtClean="0">
                <a:solidFill>
                  <a:schemeClr val="accent2"/>
                </a:solidFill>
              </a:rPr>
              <a:t>Future meetings</a:t>
            </a:r>
          </a:p>
          <a:p>
            <a:pPr marL="399600" indent="-399600">
              <a:buClr>
                <a:schemeClr val="accent2"/>
              </a:buClr>
              <a:buFont typeface="Wingdings" pitchFamily="2" charset="2"/>
              <a:buChar char="Ø"/>
              <a:defRPr/>
            </a:pPr>
            <a:r>
              <a:rPr lang="en-GB" altLang="en-US" dirty="0" smtClean="0"/>
              <a:t>The </a:t>
            </a:r>
            <a:r>
              <a:rPr lang="en-GB" altLang="en-US" dirty="0" smtClean="0"/>
              <a:t>IASB </a:t>
            </a:r>
            <a:r>
              <a:rPr lang="en-GB" altLang="en-US" dirty="0" smtClean="0"/>
              <a:t>will meet on 22-25 April</a:t>
            </a:r>
          </a:p>
          <a:p>
            <a:pPr marL="399600" indent="-399600">
              <a:buClr>
                <a:schemeClr val="accent2"/>
              </a:buClr>
              <a:buFont typeface="Wingdings" pitchFamily="2" charset="2"/>
              <a:buChar char="Ø"/>
              <a:defRPr/>
            </a:pPr>
            <a:r>
              <a:rPr lang="en-GB" altLang="en-US" dirty="0" smtClean="0"/>
              <a:t>It intends </a:t>
            </a:r>
            <a:r>
              <a:rPr lang="en-GB" altLang="en-US" dirty="0" smtClean="0"/>
              <a:t>to address the main issues relating to insurance contracts revenue </a:t>
            </a:r>
            <a:r>
              <a:rPr lang="en-GB" altLang="en-US" dirty="0" smtClean="0"/>
              <a:t>presentation and </a:t>
            </a:r>
            <a:r>
              <a:rPr lang="en-GB" altLang="en-US" dirty="0" smtClean="0"/>
              <a:t>to consider approaches to other issues raised in the responses to the 2013 ED. </a:t>
            </a:r>
          </a:p>
          <a:p>
            <a:pPr marL="399600" indent="-399600">
              <a:buClr>
                <a:schemeClr val="accent2"/>
              </a:buClr>
              <a:buFont typeface="Wingdings" pitchFamily="2" charset="2"/>
              <a:buChar char="Ø"/>
              <a:defRPr/>
            </a:pPr>
            <a:r>
              <a:rPr lang="en-GB" altLang="en-US" dirty="0" smtClean="0"/>
              <a:t>Issues specifically related to participating contracts will be considered at a later stage.</a:t>
            </a:r>
          </a:p>
          <a:p>
            <a:pPr marL="399600" indent="-399600">
              <a:defRPr/>
            </a:pPr>
            <a:endParaRPr lang="en-GB" altLang="en-US" sz="1600" dirty="0"/>
          </a:p>
          <a:p>
            <a:pPr marL="0" indent="0">
              <a:defRPr/>
            </a:pPr>
            <a:r>
              <a:rPr lang="en-GB" altLang="en-US" sz="2000" b="1" dirty="0" smtClean="0">
                <a:solidFill>
                  <a:schemeClr val="accent2"/>
                </a:solidFill>
              </a:rPr>
              <a:t>Reconsideration of tentative decisions </a:t>
            </a:r>
          </a:p>
          <a:p>
            <a:pPr marL="399600" indent="-399600">
              <a:buClr>
                <a:schemeClr val="accent2"/>
              </a:buClr>
              <a:buFont typeface="Wingdings" pitchFamily="2" charset="2"/>
              <a:buChar char="Ø"/>
              <a:defRPr/>
            </a:pPr>
            <a:r>
              <a:rPr lang="en-GB" altLang="en-US" dirty="0" smtClean="0"/>
              <a:t>Once issues relating to participating contracts have been addressed the staff will consider whether tentative decisions reached for non-participating contracts need to be revisited.</a:t>
            </a:r>
            <a:endParaRPr lang="en-GB" altLang="en-US" dirty="0"/>
          </a:p>
          <a:p>
            <a:pPr marL="399600" indent="-399600">
              <a:buClr>
                <a:schemeClr val="accent2"/>
              </a:buClr>
              <a:buFont typeface="Wingdings" pitchFamily="2" charset="2"/>
              <a:buChar char="Ø"/>
              <a:defRPr/>
            </a:pPr>
            <a:r>
              <a:rPr lang="en-GB" altLang="en-US" dirty="0" smtClean="0"/>
              <a:t>Decisions of the IASB become final only after completion of a formal ballot to issue a final standard. </a:t>
            </a: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24</a:t>
            </a:fld>
            <a:endParaRPr lang="en-US" dirty="0">
              <a:solidFill>
                <a:srgbClr val="002776"/>
              </a:solidFill>
            </a:endParaRPr>
          </a:p>
        </p:txBody>
      </p:sp>
      <p:sp>
        <p:nvSpPr>
          <p:cNvPr id="7"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216995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58775" y="395843"/>
            <a:ext cx="8424000" cy="338554"/>
          </a:xfrm>
        </p:spPr>
        <p:txBody>
          <a:bodyPr/>
          <a:lstStyle/>
          <a:p>
            <a:r>
              <a:rPr lang="en-GB" sz="2200" smtClean="0"/>
              <a:t>Contact details</a:t>
            </a:r>
            <a:endParaRPr lang="en-GB" sz="2200" dirty="0" smtClean="0"/>
          </a:p>
        </p:txBody>
      </p:sp>
      <p:sp>
        <p:nvSpPr>
          <p:cNvPr id="22531" name="Content Placeholder 2"/>
          <p:cNvSpPr>
            <a:spLocks noGrp="1"/>
          </p:cNvSpPr>
          <p:nvPr>
            <p:ph idx="1"/>
          </p:nvPr>
        </p:nvSpPr>
        <p:spPr>
          <a:xfrm>
            <a:off x="359020" y="1190625"/>
            <a:ext cx="8421565" cy="5219700"/>
          </a:xfrm>
        </p:spPr>
        <p:txBody>
          <a:bodyPr/>
          <a:lstStyle/>
          <a:p>
            <a:pPr marL="0" indent="0"/>
            <a:r>
              <a:rPr lang="en-GB" b="1" dirty="0" smtClean="0"/>
              <a:t>Francesco Nagari</a:t>
            </a:r>
          </a:p>
          <a:p>
            <a:pPr marL="0" indent="0"/>
            <a:r>
              <a:rPr lang="en-GB" dirty="0" smtClean="0"/>
              <a:t>Deloitte Global IFRS Insurance Lead Partner</a:t>
            </a:r>
          </a:p>
          <a:p>
            <a:pPr marL="0" indent="0"/>
            <a:r>
              <a:rPr lang="en-GB" dirty="0" smtClean="0"/>
              <a:t>+44 20 7303 8375</a:t>
            </a:r>
          </a:p>
          <a:p>
            <a:pPr marL="0" indent="0"/>
            <a:r>
              <a:rPr lang="en-GB" dirty="0" smtClean="0">
                <a:hlinkClick r:id="rId3"/>
              </a:rPr>
              <a:t>fnagari@deloitte.co.uk</a:t>
            </a:r>
            <a:endParaRPr lang="en-GB" dirty="0" smtClean="0"/>
          </a:p>
          <a:p>
            <a:pPr marL="0" indent="0"/>
            <a:endParaRPr lang="en-GB" dirty="0" smtClean="0"/>
          </a:p>
          <a:p>
            <a:pPr marL="0" indent="0"/>
            <a:endParaRPr lang="en-GB" dirty="0"/>
          </a:p>
          <a:p>
            <a:pPr marL="0" indent="0"/>
            <a:endParaRPr lang="en-GB" dirty="0" smtClean="0"/>
          </a:p>
          <a:p>
            <a:pPr marL="0" indent="0"/>
            <a:endParaRPr lang="en-GB" dirty="0" smtClean="0"/>
          </a:p>
          <a:p>
            <a:pPr marL="0" indent="0">
              <a:spcBef>
                <a:spcPts val="600"/>
              </a:spcBef>
            </a:pPr>
            <a:r>
              <a:rPr lang="en-GB" dirty="0" smtClean="0"/>
              <a:t>         @</a:t>
            </a:r>
            <a:r>
              <a:rPr lang="en-GB" dirty="0" err="1" smtClean="0"/>
              <a:t>Nagarif</a:t>
            </a:r>
            <a:endParaRPr lang="en-GB" dirty="0" smtClean="0"/>
          </a:p>
          <a:p>
            <a:pPr marL="0" indent="0"/>
            <a:endParaRPr lang="en-GB" dirty="0" smtClean="0"/>
          </a:p>
          <a:p>
            <a:pPr marL="0" indent="0"/>
            <a:r>
              <a:rPr lang="en-GB" b="1" dirty="0" smtClean="0"/>
              <a:t>Deloitte Insights into IFRS Insurance (i2ii)</a:t>
            </a:r>
          </a:p>
          <a:p>
            <a:pPr marL="0" indent="0"/>
            <a:endParaRPr lang="en-GB" b="1" dirty="0" smtClean="0">
              <a:hlinkClick r:id="rId4"/>
            </a:endParaRPr>
          </a:p>
          <a:p>
            <a:pPr marL="0" indent="0"/>
            <a:r>
              <a:rPr lang="en-GB" sz="2800" dirty="0" smtClean="0">
                <a:hlinkClick r:id="rId4"/>
              </a:rPr>
              <a:t>www.deloitte.com/i2ii</a:t>
            </a:r>
          </a:p>
          <a:p>
            <a:pPr marL="0" indent="0"/>
            <a:endParaRPr lang="en-GB" dirty="0" smtClean="0"/>
          </a:p>
          <a:p>
            <a:pPr marL="0" indent="0"/>
            <a:r>
              <a:rPr lang="en-GB" dirty="0" smtClean="0"/>
              <a:t>Insurance Centre of Excellence:</a:t>
            </a:r>
          </a:p>
          <a:p>
            <a:pPr marL="0" indent="0"/>
            <a:r>
              <a:rPr lang="en-GB" dirty="0" smtClean="0">
                <a:hlinkClick r:id="rId5"/>
              </a:rPr>
              <a:t>insurancecentreofexc@deloitte.co.uk</a:t>
            </a:r>
            <a:endParaRPr lang="en-GB" dirty="0" smtClean="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3912" y="2833800"/>
            <a:ext cx="1280744" cy="331787"/>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648" y="3394388"/>
            <a:ext cx="426426" cy="461962"/>
          </a:xfrm>
          <a:prstGeom prst="rect">
            <a:avLst/>
          </a:prstGeom>
        </p:spPr>
      </p:pic>
      <p:pic>
        <p:nvPicPr>
          <p:cNvPr id="22534" name="Picture 4" descr="UK_FS_InsAccNewsletter6_236"/>
          <p:cNvPicPr>
            <a:picLocks noChangeAspect="1" noChangeArrowheads="1"/>
          </p:cNvPicPr>
          <p:nvPr/>
        </p:nvPicPr>
        <p:blipFill>
          <a:blip r:embed="rId8" cstate="print"/>
          <a:srcRect/>
          <a:stretch>
            <a:fillRect/>
          </a:stretch>
        </p:blipFill>
        <p:spPr bwMode="auto">
          <a:xfrm>
            <a:off x="6632330" y="668337"/>
            <a:ext cx="1803889" cy="2778125"/>
          </a:xfrm>
          <a:prstGeom prst="rect">
            <a:avLst/>
          </a:prstGeom>
          <a:noFill/>
          <a:ln w="9525">
            <a:noFill/>
            <a:miter lim="800000"/>
            <a:headEnd/>
            <a:tailEnd/>
          </a:ln>
        </p:spPr>
      </p:pic>
      <p:pic>
        <p:nvPicPr>
          <p:cNvPr id="102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86080" y="2767014"/>
            <a:ext cx="3741550" cy="2386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Slide Number Placeholder 1"/>
          <p:cNvSpPr>
            <a:spLocks noGrp="1"/>
          </p:cNvSpPr>
          <p:nvPr>
            <p:ph type="sldNum" sz="quarter" idx="10"/>
          </p:nvPr>
        </p:nvSpPr>
        <p:spPr>
          <a:xfrm>
            <a:off x="365369" y="6554789"/>
            <a:ext cx="282820" cy="142875"/>
          </a:xfrm>
        </p:spPr>
        <p:txBody>
          <a:bodyPr/>
          <a:lstStyle/>
          <a:p>
            <a:pPr>
              <a:defRPr/>
            </a:pPr>
            <a:fld id="{1ECCA6B9-5E44-4CD7-B7DC-2A40F164F182}" type="slidenum">
              <a:rPr lang="en-GB" smtClean="0">
                <a:solidFill>
                  <a:srgbClr val="002776"/>
                </a:solidFill>
              </a:rPr>
              <a:pPr>
                <a:defRPr/>
              </a:pPr>
              <a:t>25</a:t>
            </a:fld>
            <a:endParaRPr lang="en-GB" dirty="0">
              <a:solidFill>
                <a:srgbClr val="002776"/>
              </a:solidFill>
            </a:endParaRPr>
          </a:p>
        </p:txBody>
      </p:sp>
      <p:sp>
        <p:nvSpPr>
          <p:cNvPr id="10" name="Footer Placeholder 5"/>
          <p:cNvSpPr txBox="1">
            <a:spLocks/>
          </p:cNvSpPr>
          <p:nvPr/>
        </p:nvSpPr>
        <p:spPr>
          <a:xfrm>
            <a:off x="703942" y="6583106"/>
            <a:ext cx="3672613" cy="126000"/>
          </a:xfrm>
          <a:prstGeom prst="rect">
            <a:avLst/>
          </a:prstGeom>
        </p:spPr>
        <p:txBody>
          <a:bodyPr vert="horz" wrap="none" lIns="0" tIns="0" rIns="0" bIns="0" rtlCol="0" anchor="b" anchorCtr="0">
            <a:noAutofit/>
          </a:bodyPr>
          <a:lstStyle>
            <a:defPPr>
              <a:defRPr lang="en-US"/>
            </a:defPPr>
            <a:lvl1pPr marL="0" algn="l"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643434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sk"/>
          <p:cNvSpPr>
            <a:spLocks/>
          </p:cNvSpPr>
          <p:nvPr/>
        </p:nvSpPr>
        <p:spPr bwMode="auto">
          <a:xfrm>
            <a:off x="360000" y="3846288"/>
            <a:ext cx="6660000" cy="2322284"/>
          </a:xfrm>
          <a:prstGeom prst="rect">
            <a:avLst/>
          </a:prstGeom>
          <a:noFill/>
          <a:ln w="9525">
            <a:noFill/>
            <a:miter lim="800000"/>
            <a:headEnd/>
            <a:tailEnd/>
          </a:ln>
        </p:spPr>
        <p:txBody>
          <a:bodyPr lIns="0" tIns="0" rIns="0" bIns="0" anchor="b"/>
          <a:lstStyle/>
          <a:p>
            <a:pPr defTabSz="1019175">
              <a:buClr>
                <a:schemeClr val="tx1"/>
              </a:buClr>
              <a:buSzPct val="80000"/>
              <a:buFont typeface="Wingdings" pitchFamily="2" charset="2"/>
              <a:buNone/>
            </a:pPr>
            <a:r>
              <a:rPr lang="en-GB" sz="800" smtClean="0">
                <a:solidFill>
                  <a:schemeClr val="tx2"/>
                </a:solidFill>
              </a:rPr>
              <a:t>Deloitte refers to one or more of Deloitte Touche Tohmatsu Limited (“DTTL”), a UK private company limited by guarantee, and its network of member firms, each of which is a legally separate and independent entity. Please see www.deloitte.co.uk/about for a detailed description of the legal structure of DTTL and its member firms.</a:t>
            </a:r>
          </a:p>
          <a:p>
            <a:pPr defTabSz="1019175">
              <a:buClr>
                <a:schemeClr val="tx1"/>
              </a:buClr>
              <a:buSzPct val="80000"/>
              <a:buFont typeface="Wingdings" pitchFamily="2" charset="2"/>
              <a:buNone/>
            </a:pPr>
            <a:endParaRPr lang="en-GB" sz="800" smtClean="0">
              <a:solidFill>
                <a:schemeClr val="tx2"/>
              </a:solidFill>
            </a:endParaRPr>
          </a:p>
          <a:p>
            <a:pPr defTabSz="1019175">
              <a:buClr>
                <a:schemeClr val="tx1"/>
              </a:buClr>
              <a:buSzPct val="80000"/>
              <a:buFont typeface="Wingdings" pitchFamily="2" charset="2"/>
              <a:buNone/>
            </a:pPr>
            <a:r>
              <a:rPr lang="en-GB" sz="800" smtClean="0">
                <a:solidFill>
                  <a:schemeClr val="tx2"/>
                </a:solidFill>
              </a:rPr>
              <a:t>Deloitte LLP is the United Kingdom member firm of DTTL.</a:t>
            </a:r>
          </a:p>
          <a:p>
            <a:pPr defTabSz="1019175">
              <a:buClr>
                <a:schemeClr val="tx1"/>
              </a:buClr>
              <a:buSzPct val="80000"/>
              <a:buFont typeface="Wingdings" pitchFamily="2" charset="2"/>
              <a:buNone/>
            </a:pPr>
            <a:endParaRPr lang="en-GB" sz="800" smtClean="0">
              <a:solidFill>
                <a:schemeClr val="tx2"/>
              </a:solidFill>
            </a:endParaRPr>
          </a:p>
          <a:p>
            <a:pPr defTabSz="1019175">
              <a:buClr>
                <a:schemeClr val="tx1"/>
              </a:buClr>
              <a:buSzPct val="80000"/>
              <a:buFont typeface="Wingdings" pitchFamily="2" charset="2"/>
              <a:buNone/>
            </a:pPr>
            <a:r>
              <a:rPr lang="en-GB" sz="800" smtClean="0">
                <a:solidFill>
                  <a:schemeClr val="tx2"/>
                </a:solidFill>
              </a:rPr>
              <a:t>This publication has been written in general terms and therefore cannot be relied on to cover specific situations; application of the principles set out will depend upon the particular circumstances involved and we recommend that you obtain professional advice before acting or refraining from acting on any of the contents of this publication. Deloitte LLP would be pleased to advise readers on how to apply the principles set out in this publication to their specific circumstances. Deloitte LLP accepts no duty of care or liability for any loss occasioned to any person acting or refraining from action as a result of any material in this publication.</a:t>
            </a:r>
          </a:p>
          <a:p>
            <a:pPr defTabSz="1019175">
              <a:buClr>
                <a:schemeClr val="tx1"/>
              </a:buClr>
              <a:buSzPct val="80000"/>
              <a:buFont typeface="Wingdings" pitchFamily="2" charset="2"/>
              <a:buNone/>
            </a:pPr>
            <a:endParaRPr lang="en-GB" sz="800" smtClean="0">
              <a:solidFill>
                <a:schemeClr val="tx2"/>
              </a:solidFill>
            </a:endParaRPr>
          </a:p>
          <a:p>
            <a:pPr defTabSz="1019175">
              <a:buClr>
                <a:schemeClr val="tx1"/>
              </a:buClr>
              <a:buSzPct val="80000"/>
              <a:buFont typeface="Wingdings" pitchFamily="2" charset="2"/>
              <a:buNone/>
            </a:pPr>
            <a:r>
              <a:rPr lang="en-GB" sz="800" smtClean="0">
                <a:solidFill>
                  <a:schemeClr val="tx2"/>
                </a:solidFill>
              </a:rPr>
              <a:t>Deloitte LLP is a limited liability partnership registered in England and Wales with registered number OC303675 and its registered office at 2 New Street Square, London EC4A 3BZ, United Kingdom. Tel: +44 (0) 20 7936 3000 Fax: +44 (0) 20 7583 1198.</a:t>
            </a:r>
          </a:p>
          <a:p>
            <a:pPr defTabSz="1019175">
              <a:buClr>
                <a:schemeClr val="tx1"/>
              </a:buClr>
              <a:buSzPct val="80000"/>
              <a:buFont typeface="Wingdings" pitchFamily="2" charset="2"/>
              <a:buNone/>
            </a:pPr>
            <a:endParaRPr lang="en-GB" sz="800" dirty="0" smtClean="0">
              <a:solidFill>
                <a:schemeClr val="tx2"/>
              </a:solidFill>
            </a:endParaRPr>
          </a:p>
        </p:txBody>
      </p:sp>
      <p:sp>
        <p:nvSpPr>
          <p:cNvPr id="3" name="RiskCopyright"/>
          <p:cNvSpPr txBox="1"/>
          <p:nvPr/>
        </p:nvSpPr>
        <p:spPr>
          <a:xfrm>
            <a:off x="360000" y="6248920"/>
            <a:ext cx="6660000" cy="123111"/>
          </a:xfrm>
          <a:prstGeom prst="rect">
            <a:avLst/>
          </a:prstGeom>
          <a:noFill/>
        </p:spPr>
        <p:txBody>
          <a:bodyPr wrap="square" lIns="0" tIns="0" rIns="0" bIns="0" rtlCol="0" anchor="b">
            <a:spAutoFit/>
          </a:bodyPr>
          <a:lstStyle/>
          <a:p>
            <a:pPr>
              <a:spcAft>
                <a:spcPts val="300"/>
              </a:spcAft>
            </a:pPr>
            <a:r>
              <a:rPr lang="en-GB" sz="800" smtClean="0">
                <a:solidFill>
                  <a:schemeClr val="tx2"/>
                </a:solidFill>
              </a:rPr>
              <a:t>© 2014 Deloitte LLP. All rights reserved.</a:t>
            </a:r>
            <a:endParaRPr lang="en-GB" sz="800" dirty="0"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a:t>
            </a:r>
            <a:endParaRPr lang="en-GB" dirty="0"/>
          </a:p>
        </p:txBody>
      </p:sp>
      <p:sp>
        <p:nvSpPr>
          <p:cNvPr id="4" name="Content Placeholder 3"/>
          <p:cNvSpPr>
            <a:spLocks noGrp="1"/>
          </p:cNvSpPr>
          <p:nvPr>
            <p:ph idx="14"/>
          </p:nvPr>
        </p:nvSpPr>
        <p:spPr/>
        <p:txBody>
          <a:bodyPr/>
          <a:lstStyle/>
          <a:p>
            <a:pPr marL="285750" indent="-285750">
              <a:buFont typeface="Arial" panose="020B0604020202020204" pitchFamily="34" charset="0"/>
              <a:buChar char="•"/>
            </a:pPr>
            <a:r>
              <a:rPr lang="en-GB" dirty="0" smtClean="0"/>
              <a:t>IASB meeting on 18 March 2014</a:t>
            </a:r>
          </a:p>
          <a:p>
            <a:pPr marL="285750" indent="-285750">
              <a:buFont typeface="Arial" panose="020B0604020202020204" pitchFamily="34" charset="0"/>
              <a:buChar char="•"/>
            </a:pPr>
            <a:r>
              <a:rPr lang="en-GB" dirty="0" smtClean="0"/>
              <a:t>Preceded by an education session on the same topics on 13 March 2014</a:t>
            </a:r>
          </a:p>
          <a:p>
            <a:pPr marL="285750" indent="-285750">
              <a:buFont typeface="Arial" panose="020B0604020202020204" pitchFamily="34" charset="0"/>
              <a:buChar char="•"/>
            </a:pPr>
            <a:r>
              <a:rPr lang="en-GB" dirty="0" smtClean="0"/>
              <a:t>Profit emergence – CSM accounting has been retained but amended</a:t>
            </a:r>
          </a:p>
          <a:p>
            <a:pPr marL="285750" indent="-285750">
              <a:buFont typeface="Arial" panose="020B0604020202020204" pitchFamily="34" charset="0"/>
              <a:buChar char="•"/>
            </a:pPr>
            <a:r>
              <a:rPr lang="en-GB" dirty="0" smtClean="0"/>
              <a:t>Interest rate volatility – OCI solution has been made optional</a:t>
            </a:r>
          </a:p>
          <a:p>
            <a:pPr marL="285750" indent="-285750">
              <a:buFont typeface="Arial" panose="020B0604020202020204" pitchFamily="34" charset="0"/>
              <a:buChar char="•"/>
            </a:pPr>
            <a:r>
              <a:rPr lang="en-GB" dirty="0" smtClean="0"/>
              <a:t>Next steps</a:t>
            </a:r>
            <a:endParaRPr lang="en-GB" dirty="0" smtClean="0"/>
          </a:p>
        </p:txBody>
      </p:sp>
      <p:sp>
        <p:nvSpPr>
          <p:cNvPr id="6" name="Slide Number Placeholder 5"/>
          <p:cNvSpPr>
            <a:spLocks noGrp="1"/>
          </p:cNvSpPr>
          <p:nvPr>
            <p:ph type="sldNum" sz="quarter" idx="4"/>
          </p:nvPr>
        </p:nvSpPr>
        <p:spPr/>
        <p:txBody>
          <a:bodyPr/>
          <a:lstStyle/>
          <a:p>
            <a:fld id="{313880FF-B11A-4FA9-B5CC-7226C1B8517C}" type="slidenum">
              <a:rPr lang="en-US" smtClean="0">
                <a:solidFill>
                  <a:srgbClr val="002776"/>
                </a:solidFill>
              </a:rPr>
              <a:pPr/>
              <a:t>3</a:t>
            </a:fld>
            <a:endParaRPr lang="en-US" dirty="0">
              <a:solidFill>
                <a:srgbClr val="002776"/>
              </a:solidFill>
            </a:endParaRPr>
          </a:p>
        </p:txBody>
      </p:sp>
      <p:sp>
        <p:nvSpPr>
          <p:cNvPr id="5"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14160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36550" y="206375"/>
            <a:ext cx="8424863" cy="354013"/>
          </a:xfrm>
          <a:solidFill>
            <a:schemeClr val="tx2"/>
          </a:solidFill>
        </p:spPr>
        <p:txBody>
          <a:bodyPr/>
          <a:lstStyle/>
          <a:p>
            <a:r>
              <a:rPr lang="en-GB" altLang="en-US" sz="2300" smtClean="0">
                <a:solidFill>
                  <a:schemeClr val="bg1"/>
                </a:solidFill>
              </a:rPr>
              <a:t>Overview of discussions</a:t>
            </a:r>
            <a:endParaRPr lang="en-US" altLang="en-US" sz="2300" smtClean="0">
              <a:solidFill>
                <a:schemeClr val="bg1"/>
              </a:solidFill>
            </a:endParaRPr>
          </a:p>
        </p:txBody>
      </p:sp>
      <p:sp>
        <p:nvSpPr>
          <p:cNvPr id="13315" name="Text Placeholder 2"/>
          <p:cNvSpPr>
            <a:spLocks noGrp="1"/>
          </p:cNvSpPr>
          <p:nvPr>
            <p:ph type="body" idx="13"/>
          </p:nvPr>
        </p:nvSpPr>
        <p:spPr>
          <a:xfrm>
            <a:off x="336550" y="671513"/>
            <a:ext cx="8431213" cy="352425"/>
          </a:xfrm>
          <a:solidFill>
            <a:schemeClr val="accent2"/>
          </a:solidFill>
        </p:spPr>
        <p:txBody>
          <a:bodyPr/>
          <a:lstStyle/>
          <a:p>
            <a:pPr algn="just"/>
            <a:r>
              <a:rPr lang="en-GB" altLang="en-US" sz="1800" b="1">
                <a:solidFill>
                  <a:schemeClr val="bg1"/>
                </a:solidFill>
              </a:rPr>
              <a:t>Redeliberation  of accounting for changes in estimates</a:t>
            </a:r>
          </a:p>
          <a:p>
            <a:endParaRPr lang="en-GB" altLang="en-US"/>
          </a:p>
          <a:p>
            <a:r>
              <a:rPr altLang="en-US"/>
              <a:t> </a:t>
            </a:r>
          </a:p>
        </p:txBody>
      </p:sp>
      <p:sp>
        <p:nvSpPr>
          <p:cNvPr id="4" name="Content Placeholder 3"/>
          <p:cNvSpPr>
            <a:spLocks noGrp="1"/>
          </p:cNvSpPr>
          <p:nvPr>
            <p:ph idx="14"/>
          </p:nvPr>
        </p:nvSpPr>
        <p:spPr>
          <a:xfrm>
            <a:off x="336550" y="1350963"/>
            <a:ext cx="8431213" cy="3302000"/>
          </a:xfrm>
          <a:ln w="12700"/>
        </p:spPr>
        <p:txBody>
          <a:bodyPr/>
          <a:lstStyle/>
          <a:p>
            <a:pPr marL="399600" indent="-399600">
              <a:buClr>
                <a:srgbClr val="92D400"/>
              </a:buClr>
              <a:buFont typeface="Wingdings" panose="05000000000000000000" pitchFamily="2" charset="2"/>
              <a:buChar char="Ø"/>
              <a:defRPr/>
            </a:pPr>
            <a:r>
              <a:rPr lang="en-GB" altLang="en-US" dirty="0" smtClean="0">
                <a:solidFill>
                  <a:srgbClr val="002776"/>
                </a:solidFill>
              </a:rPr>
              <a:t>The </a:t>
            </a:r>
            <a:r>
              <a:rPr lang="en-GB" altLang="en-US" dirty="0">
                <a:solidFill>
                  <a:srgbClr val="002776"/>
                </a:solidFill>
              </a:rPr>
              <a:t>IASB considered two of the five targeted proposals in </a:t>
            </a:r>
            <a:r>
              <a:rPr lang="en-GB" altLang="en-US" dirty="0" smtClean="0">
                <a:solidFill>
                  <a:srgbClr val="002776"/>
                </a:solidFill>
              </a:rPr>
              <a:t>its </a:t>
            </a:r>
            <a:r>
              <a:rPr lang="en-GB" altLang="en-US" dirty="0">
                <a:solidFill>
                  <a:srgbClr val="002776"/>
                </a:solidFill>
              </a:rPr>
              <a:t>Exposure </a:t>
            </a:r>
            <a:r>
              <a:rPr lang="en-GB" altLang="en-US" dirty="0" smtClean="0">
                <a:solidFill>
                  <a:srgbClr val="002776"/>
                </a:solidFill>
              </a:rPr>
              <a:t>Draft issued in June 2013, </a:t>
            </a:r>
            <a:r>
              <a:rPr lang="en-GB" altLang="en-US" dirty="0">
                <a:solidFill>
                  <a:srgbClr val="002776"/>
                </a:solidFill>
              </a:rPr>
              <a:t>which deal with how entities would account for changes in </a:t>
            </a:r>
            <a:r>
              <a:rPr lang="en-GB" altLang="en-US" dirty="0" smtClean="0">
                <a:solidFill>
                  <a:srgbClr val="002776"/>
                </a:solidFill>
              </a:rPr>
              <a:t>estimates: </a:t>
            </a:r>
            <a:endParaRPr lang="en-GB" altLang="en-US" dirty="0">
              <a:solidFill>
                <a:srgbClr val="002776"/>
              </a:solidFill>
            </a:endParaRPr>
          </a:p>
          <a:p>
            <a:pPr marL="775838" lvl="4" indent="-399600">
              <a:spcBef>
                <a:spcPts val="1000"/>
              </a:spcBef>
              <a:buClr>
                <a:srgbClr val="92D400"/>
              </a:buClr>
              <a:buSzPct val="140000"/>
              <a:buFont typeface="Arial" panose="020B0604020202020204" pitchFamily="34" charset="0"/>
              <a:buChar char="•"/>
              <a:defRPr/>
            </a:pPr>
            <a:r>
              <a:rPr altLang="en-US" sz="1800" dirty="0">
                <a:solidFill>
                  <a:srgbClr val="002776"/>
                </a:solidFill>
              </a:rPr>
              <a:t>The unlocking of the contractual service </a:t>
            </a:r>
            <a:r>
              <a:rPr altLang="en-US" sz="1800" dirty="0" smtClean="0">
                <a:solidFill>
                  <a:srgbClr val="002776"/>
                </a:solidFill>
              </a:rPr>
              <a:t>margin (CSM)</a:t>
            </a:r>
            <a:endParaRPr altLang="en-US" sz="1800" dirty="0">
              <a:solidFill>
                <a:srgbClr val="002776"/>
              </a:solidFill>
            </a:endParaRPr>
          </a:p>
          <a:p>
            <a:pPr marL="775838" lvl="4" indent="-399600">
              <a:spcBef>
                <a:spcPts val="1000"/>
              </a:spcBef>
              <a:buClr>
                <a:srgbClr val="92D400"/>
              </a:buClr>
              <a:buSzPct val="140000"/>
              <a:buFont typeface="Arial" panose="020B0604020202020204" pitchFamily="34" charset="0"/>
              <a:buChar char="•"/>
              <a:defRPr/>
            </a:pPr>
            <a:r>
              <a:rPr altLang="en-US" sz="1800" dirty="0">
                <a:solidFill>
                  <a:srgbClr val="002776"/>
                </a:solidFill>
              </a:rPr>
              <a:t>Presenting the effect of changes in discount rates in other comprehensive income (OCI)</a:t>
            </a:r>
          </a:p>
          <a:p>
            <a:pPr marL="399600" indent="-399600">
              <a:buClr>
                <a:srgbClr val="92D400"/>
              </a:buClr>
              <a:buFont typeface="Wingdings" pitchFamily="2" charset="2"/>
              <a:buChar char="Ø"/>
              <a:defRPr/>
            </a:pPr>
            <a:r>
              <a:rPr lang="en-GB" altLang="en-US" dirty="0">
                <a:solidFill>
                  <a:srgbClr val="002776"/>
                </a:solidFill>
              </a:rPr>
              <a:t>The IASB considered only insurance contracts that have no participating </a:t>
            </a:r>
            <a:r>
              <a:rPr lang="en-GB" altLang="en-US" dirty="0" smtClean="0">
                <a:solidFill>
                  <a:srgbClr val="002776"/>
                </a:solidFill>
              </a:rPr>
              <a:t>features</a:t>
            </a:r>
            <a:endParaRPr lang="en-GB" altLang="en-US" dirty="0">
              <a:solidFill>
                <a:srgbClr val="002776"/>
              </a:solidFill>
            </a:endParaRPr>
          </a:p>
        </p:txBody>
      </p:sp>
      <p:sp>
        <p:nvSpPr>
          <p:cNvPr id="13319" name="TextBox 8"/>
          <p:cNvSpPr txBox="1">
            <a:spLocks noChangeArrowheads="1"/>
          </p:cNvSpPr>
          <p:nvPr/>
        </p:nvSpPr>
        <p:spPr bwMode="auto">
          <a:xfrm>
            <a:off x="336550" y="4787900"/>
            <a:ext cx="843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spcAft>
                <a:spcPts val="300"/>
              </a:spcAft>
              <a:buFontTx/>
              <a:buNone/>
            </a:pPr>
            <a:endParaRPr lang="en-GB" altLang="en-US"/>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4</a:t>
            </a:fld>
            <a:endParaRPr lang="en-US" dirty="0">
              <a:solidFill>
                <a:srgbClr val="002776"/>
              </a:solidFill>
            </a:endParaRPr>
          </a:p>
        </p:txBody>
      </p:sp>
      <p:sp>
        <p:nvSpPr>
          <p:cNvPr id="9"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91057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36550" y="206375"/>
            <a:ext cx="8424863" cy="354013"/>
          </a:xfrm>
          <a:solidFill>
            <a:schemeClr val="tx2"/>
          </a:solidFill>
        </p:spPr>
        <p:txBody>
          <a:bodyPr/>
          <a:lstStyle/>
          <a:p>
            <a:r>
              <a:rPr lang="en-GB" altLang="en-US" sz="2300" smtClean="0">
                <a:solidFill>
                  <a:schemeClr val="bg1"/>
                </a:solidFill>
              </a:rPr>
              <a:t>Unlocking the contractual service margin</a:t>
            </a:r>
            <a:endParaRPr lang="en-US" altLang="en-US" sz="2300" smtClean="0">
              <a:solidFill>
                <a:schemeClr val="bg1"/>
              </a:solidFill>
            </a:endParaRPr>
          </a:p>
        </p:txBody>
      </p:sp>
      <p:sp>
        <p:nvSpPr>
          <p:cNvPr id="14339" name="Text Placeholder 2"/>
          <p:cNvSpPr>
            <a:spLocks noGrp="1"/>
          </p:cNvSpPr>
          <p:nvPr>
            <p:ph type="body" idx="13"/>
          </p:nvPr>
        </p:nvSpPr>
        <p:spPr>
          <a:xfrm>
            <a:off x="336550" y="671513"/>
            <a:ext cx="8431213" cy="842962"/>
          </a:xfrm>
          <a:solidFill>
            <a:schemeClr val="accent2"/>
          </a:solidFill>
        </p:spPr>
        <p:txBody>
          <a:bodyPr/>
          <a:lstStyle/>
          <a:p>
            <a:pPr algn="just"/>
            <a:r>
              <a:rPr lang="en-GB" altLang="en-US" sz="1800" b="1">
                <a:solidFill>
                  <a:schemeClr val="bg1"/>
                </a:solidFill>
              </a:rPr>
              <a:t>Should the CSM be adjusted for differences between current and previous estimates of the present value of cash flows relating to future coverage or other services?</a:t>
            </a:r>
          </a:p>
          <a:p>
            <a:endParaRPr lang="en-GB" altLang="en-US"/>
          </a:p>
          <a:p>
            <a:endParaRPr altLang="en-US"/>
          </a:p>
        </p:txBody>
      </p:sp>
      <p:sp>
        <p:nvSpPr>
          <p:cNvPr id="4" name="Content Placeholder 3"/>
          <p:cNvSpPr>
            <a:spLocks noGrp="1"/>
          </p:cNvSpPr>
          <p:nvPr>
            <p:ph idx="14"/>
          </p:nvPr>
        </p:nvSpPr>
        <p:spPr>
          <a:xfrm>
            <a:off x="354013" y="1768475"/>
            <a:ext cx="8543925" cy="2379663"/>
          </a:xfrm>
          <a:ln w="12700"/>
        </p:spPr>
        <p:txBody>
          <a:bodyPr/>
          <a:lstStyle/>
          <a:p>
            <a:pPr marL="0" indent="0" eaLnBrk="1" hangingPunct="1">
              <a:spcAft>
                <a:spcPts val="600"/>
              </a:spcAft>
              <a:defRPr/>
            </a:pPr>
            <a:r>
              <a:rPr lang="en-GB" sz="2000" b="1" dirty="0" smtClean="0">
                <a:solidFill>
                  <a:schemeClr val="accent2"/>
                </a:solidFill>
              </a:rPr>
              <a:t>Staff Recommendation </a:t>
            </a:r>
          </a:p>
          <a:p>
            <a:pPr marL="400050" indent="-400050">
              <a:buClr>
                <a:schemeClr val="accent2"/>
              </a:buClr>
              <a:buSzPct val="140000"/>
              <a:buFont typeface="Arial" panose="020B0604020202020204" pitchFamily="34" charset="0"/>
              <a:buChar char="•"/>
              <a:defRPr/>
            </a:pPr>
            <a:r>
              <a:rPr lang="en-GB" dirty="0" smtClean="0"/>
              <a:t>The difference between the current and previous estimates of the PV of cash flows related to future coverage and other services should be added to, or deducted from, the CSM, subject to the CSM not becoming negative.</a:t>
            </a:r>
          </a:p>
          <a:p>
            <a:pPr marL="400050" indent="-400050">
              <a:buClr>
                <a:schemeClr val="accent2"/>
              </a:buClr>
              <a:buSzPct val="140000"/>
              <a:buFont typeface="Arial" panose="020B0604020202020204" pitchFamily="34" charset="0"/>
              <a:buChar char="•"/>
              <a:defRPr/>
            </a:pPr>
            <a:r>
              <a:rPr lang="en-GB" dirty="0" smtClean="0"/>
              <a:t>Differences </a:t>
            </a:r>
            <a:r>
              <a:rPr lang="en-GB" dirty="0"/>
              <a:t>not related to future coverage and other future services should be recognised immediately in profit </a:t>
            </a:r>
            <a:r>
              <a:rPr lang="en-GB" dirty="0" smtClean="0"/>
              <a:t>or loss.</a:t>
            </a:r>
          </a:p>
          <a:p>
            <a:pPr marL="0" indent="0" eaLnBrk="1" hangingPunct="1">
              <a:defRPr/>
            </a:pPr>
            <a:endParaRPr lang="en-GB" dirty="0"/>
          </a:p>
          <a:p>
            <a:pPr>
              <a:defRPr/>
            </a:pPr>
            <a:endParaRPr lang="en-GB" dirty="0"/>
          </a:p>
          <a:p>
            <a:pPr>
              <a:defRPr/>
            </a:pPr>
            <a:endParaRPr dirty="0"/>
          </a:p>
        </p:txBody>
      </p:sp>
      <p:sp>
        <p:nvSpPr>
          <p:cNvPr id="14343" name="TextBox 8"/>
          <p:cNvSpPr txBox="1">
            <a:spLocks noChangeArrowheads="1"/>
          </p:cNvSpPr>
          <p:nvPr/>
        </p:nvSpPr>
        <p:spPr bwMode="auto">
          <a:xfrm>
            <a:off x="336550" y="4787900"/>
            <a:ext cx="843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spcAft>
                <a:spcPts val="300"/>
              </a:spcAft>
              <a:buFontTx/>
              <a:buNone/>
            </a:pPr>
            <a:endParaRPr lang="en-GB" altLang="en-US"/>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5</a:t>
            </a:fld>
            <a:endParaRPr lang="en-US" dirty="0">
              <a:solidFill>
                <a:srgbClr val="002776"/>
              </a:solidFill>
            </a:endParaRPr>
          </a:p>
        </p:txBody>
      </p:sp>
      <p:sp>
        <p:nvSpPr>
          <p:cNvPr id="9"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033422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36550" y="206375"/>
            <a:ext cx="8424863" cy="354013"/>
          </a:xfrm>
          <a:solidFill>
            <a:schemeClr val="tx2"/>
          </a:solidFill>
        </p:spPr>
        <p:txBody>
          <a:bodyPr/>
          <a:lstStyle/>
          <a:p>
            <a:r>
              <a:rPr lang="en-GB" altLang="en-US" sz="2300" dirty="0" smtClean="0">
                <a:solidFill>
                  <a:schemeClr val="bg1"/>
                </a:solidFill>
              </a:rPr>
              <a:t>Unlocking the contractual service </a:t>
            </a:r>
            <a:r>
              <a:rPr lang="en-GB" altLang="en-US" sz="2300" dirty="0" smtClean="0">
                <a:solidFill>
                  <a:schemeClr val="bg1"/>
                </a:solidFill>
              </a:rPr>
              <a:t>margin (cont.)</a:t>
            </a:r>
            <a:endParaRPr lang="en-US" altLang="en-US" sz="2300" dirty="0" smtClean="0">
              <a:solidFill>
                <a:schemeClr val="bg1"/>
              </a:solidFill>
            </a:endParaRPr>
          </a:p>
        </p:txBody>
      </p:sp>
      <p:sp>
        <p:nvSpPr>
          <p:cNvPr id="7" name="TextBox 6"/>
          <p:cNvSpPr txBox="1"/>
          <p:nvPr/>
        </p:nvSpPr>
        <p:spPr>
          <a:xfrm>
            <a:off x="336550" y="820738"/>
            <a:ext cx="8548688" cy="5524589"/>
          </a:xfrm>
          <a:prstGeom prst="rect">
            <a:avLst/>
          </a:prstGeom>
          <a:noFill/>
        </p:spPr>
        <p:txBody>
          <a:bodyPr lIns="0" tIns="0" rIns="0" bIns="0">
            <a:spAutoFit/>
          </a:bodyPr>
          <a:lstStyle/>
          <a:p>
            <a:pPr>
              <a:spcAft>
                <a:spcPts val="0"/>
              </a:spcAft>
              <a:defRPr/>
            </a:pPr>
            <a:r>
              <a:rPr lang="en-GB" sz="2000" b="1" dirty="0">
                <a:solidFill>
                  <a:schemeClr val="accent2"/>
                </a:solidFill>
                <a:latin typeface="+mn-lt"/>
                <a:ea typeface="+mj-ea"/>
                <a:cs typeface="+mj-cs"/>
              </a:rPr>
              <a:t>Complexity</a:t>
            </a:r>
            <a:endParaRPr lang="en-GB" sz="2000" b="1" dirty="0">
              <a:solidFill>
                <a:schemeClr val="accent2"/>
              </a:solidFill>
              <a:latin typeface="+mn-lt"/>
              <a:ea typeface="+mj-ea"/>
              <a:cs typeface="+mj-cs"/>
            </a:endParaRPr>
          </a:p>
          <a:p>
            <a:pPr marL="399600" indent="-399600">
              <a:spcBef>
                <a:spcPts val="6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The staff noted </a:t>
            </a:r>
            <a:r>
              <a:rPr lang="en-GB" dirty="0">
                <a:solidFill>
                  <a:schemeClr val="tx2"/>
                </a:solidFill>
                <a:latin typeface="+mn-lt"/>
                <a:ea typeface="+mj-ea"/>
                <a:cs typeface="+mj-cs"/>
              </a:rPr>
              <a:t>the importance of operational complexity with </a:t>
            </a:r>
            <a:r>
              <a:rPr lang="en-GB" dirty="0">
                <a:solidFill>
                  <a:schemeClr val="tx2"/>
                </a:solidFill>
                <a:latin typeface="+mn-lt"/>
                <a:ea typeface="+mj-ea"/>
                <a:cs typeface="+mj-cs"/>
              </a:rPr>
              <a:t>unlocking/locking, and that the decision </a:t>
            </a:r>
            <a:r>
              <a:rPr lang="en-GB" dirty="0">
                <a:solidFill>
                  <a:schemeClr val="tx2"/>
                </a:solidFill>
                <a:latin typeface="+mn-lt"/>
                <a:ea typeface="+mj-ea"/>
                <a:cs typeface="+mj-cs"/>
              </a:rPr>
              <a:t>should be based on benefits achieved</a:t>
            </a:r>
            <a:r>
              <a:rPr lang="en-GB" dirty="0">
                <a:solidFill>
                  <a:schemeClr val="tx2"/>
                </a:solidFill>
                <a:latin typeface="+mn-lt"/>
                <a:ea typeface="+mj-ea"/>
                <a:cs typeface="+mj-cs"/>
              </a:rPr>
              <a:t>.</a:t>
            </a:r>
          </a:p>
          <a:p>
            <a:pPr>
              <a:spcBef>
                <a:spcPts val="600"/>
              </a:spcBef>
              <a:spcAft>
                <a:spcPts val="0"/>
              </a:spcAft>
              <a:defRPr/>
            </a:pPr>
            <a:r>
              <a:rPr lang="en-GB" sz="2000" b="1" dirty="0">
                <a:solidFill>
                  <a:srgbClr val="92D400"/>
                </a:solidFill>
                <a:latin typeface="Arial"/>
                <a:ea typeface="+mj-ea"/>
                <a:cs typeface="+mj-cs"/>
              </a:rPr>
              <a:t>Benefits</a:t>
            </a:r>
            <a:endParaRPr lang="en-GB" dirty="0">
              <a:solidFill>
                <a:schemeClr val="tx2"/>
              </a:solidFill>
              <a:latin typeface="+mn-lt"/>
              <a:ea typeface="+mj-ea"/>
              <a:cs typeface="+mj-cs"/>
            </a:endParaRPr>
          </a:p>
          <a:p>
            <a:pPr marL="400050" indent="-400050">
              <a:spcBef>
                <a:spcPts val="10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Unlocking would increase consistency </a:t>
            </a:r>
            <a:r>
              <a:rPr lang="en-GB" dirty="0">
                <a:solidFill>
                  <a:schemeClr val="tx2"/>
                </a:solidFill>
                <a:latin typeface="+mn-lt"/>
                <a:ea typeface="+mj-ea"/>
                <a:cs typeface="+mj-cs"/>
              </a:rPr>
              <a:t>between the CSM </a:t>
            </a:r>
            <a:r>
              <a:rPr lang="en-GB" dirty="0" smtClean="0">
                <a:solidFill>
                  <a:schemeClr val="tx2"/>
                </a:solidFill>
                <a:latin typeface="+mn-lt"/>
                <a:ea typeface="+mj-ea"/>
                <a:cs typeface="+mj-cs"/>
              </a:rPr>
              <a:t>accounting on </a:t>
            </a:r>
            <a:r>
              <a:rPr lang="en-GB" dirty="0">
                <a:solidFill>
                  <a:schemeClr val="tx2"/>
                </a:solidFill>
                <a:latin typeface="+mn-lt"/>
                <a:ea typeface="+mj-ea"/>
                <a:cs typeface="+mj-cs"/>
              </a:rPr>
              <a:t>day 1 and day 2.</a:t>
            </a:r>
          </a:p>
          <a:p>
            <a:pPr marL="400050" indent="-400050">
              <a:spcBef>
                <a:spcPts val="10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Results in better </a:t>
            </a:r>
            <a:r>
              <a:rPr lang="en-GB" dirty="0">
                <a:solidFill>
                  <a:schemeClr val="tx2"/>
                </a:solidFill>
                <a:latin typeface="+mn-lt"/>
                <a:ea typeface="+mj-ea"/>
                <a:cs typeface="+mj-cs"/>
              </a:rPr>
              <a:t>representation of the CSM as the unearned profit in a contract.</a:t>
            </a:r>
          </a:p>
          <a:p>
            <a:pPr marL="400050" indent="-400050">
              <a:spcBef>
                <a:spcPts val="10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Consistency in measurement under </a:t>
            </a:r>
            <a:r>
              <a:rPr lang="en-GB" dirty="0" smtClean="0">
                <a:solidFill>
                  <a:schemeClr val="tx2"/>
                </a:solidFill>
                <a:latin typeface="+mn-lt"/>
                <a:ea typeface="+mj-ea"/>
                <a:cs typeface="+mj-cs"/>
              </a:rPr>
              <a:t>the Building Block Approach (BBA) </a:t>
            </a:r>
            <a:r>
              <a:rPr lang="en-GB" dirty="0">
                <a:solidFill>
                  <a:schemeClr val="tx2"/>
                </a:solidFill>
                <a:latin typeface="+mn-lt"/>
                <a:ea typeface="+mj-ea"/>
                <a:cs typeface="+mj-cs"/>
              </a:rPr>
              <a:t>and </a:t>
            </a:r>
            <a:r>
              <a:rPr lang="en-GB" dirty="0" smtClean="0">
                <a:solidFill>
                  <a:schemeClr val="tx2"/>
                </a:solidFill>
                <a:latin typeface="+mn-lt"/>
                <a:ea typeface="+mj-ea"/>
                <a:cs typeface="+mj-cs"/>
              </a:rPr>
              <a:t>the Premium </a:t>
            </a:r>
            <a:r>
              <a:rPr lang="en-GB" dirty="0">
                <a:solidFill>
                  <a:schemeClr val="tx2"/>
                </a:solidFill>
                <a:ea typeface="+mj-ea"/>
                <a:cs typeface="+mj-cs"/>
              </a:rPr>
              <a:t>A</a:t>
            </a:r>
            <a:r>
              <a:rPr lang="en-GB" dirty="0" smtClean="0">
                <a:solidFill>
                  <a:schemeClr val="tx2"/>
                </a:solidFill>
                <a:latin typeface="+mn-lt"/>
                <a:ea typeface="+mj-ea"/>
                <a:cs typeface="+mj-cs"/>
              </a:rPr>
              <a:t>llocation Approach</a:t>
            </a:r>
            <a:r>
              <a:rPr lang="en-GB" dirty="0" smtClean="0">
                <a:solidFill>
                  <a:schemeClr val="tx2"/>
                </a:solidFill>
                <a:ea typeface="+mj-ea"/>
                <a:cs typeface="+mj-cs"/>
              </a:rPr>
              <a:t> (PAA)</a:t>
            </a:r>
            <a:endParaRPr lang="en-GB" dirty="0">
              <a:solidFill>
                <a:schemeClr val="tx2"/>
              </a:solidFill>
              <a:latin typeface="+mn-lt"/>
              <a:ea typeface="+mj-ea"/>
              <a:cs typeface="+mj-cs"/>
            </a:endParaRPr>
          </a:p>
          <a:p>
            <a:pPr marL="400050" indent="-400050">
              <a:spcBef>
                <a:spcPts val="1000"/>
              </a:spcBef>
              <a:spcAft>
                <a:spcPts val="0"/>
              </a:spcAft>
              <a:buClr>
                <a:schemeClr val="accent2"/>
              </a:buClr>
              <a:buSzPct val="140000"/>
              <a:buFont typeface="Arial" panose="020B0604020202020204" pitchFamily="34" charset="0"/>
              <a:buChar char="•"/>
              <a:defRPr/>
            </a:pPr>
            <a:r>
              <a:rPr lang="en-GB" dirty="0">
                <a:solidFill>
                  <a:schemeClr val="tx2"/>
                </a:solidFill>
                <a:latin typeface="+mn-lt"/>
                <a:ea typeface="+mj-ea"/>
                <a:cs typeface="+mj-cs"/>
              </a:rPr>
              <a:t>The staff noted concerns expressed by commentators about the definition of ‘portfolio’. </a:t>
            </a:r>
            <a:r>
              <a:rPr lang="en-GB" dirty="0">
                <a:solidFill>
                  <a:schemeClr val="tx2"/>
                </a:solidFill>
                <a:latin typeface="+mn-lt"/>
                <a:ea typeface="+mj-ea"/>
                <a:cs typeface="+mj-cs"/>
              </a:rPr>
              <a:t>The level of aggregation for the CSM and unlocking will be addressed at a future IASB </a:t>
            </a:r>
            <a:r>
              <a:rPr lang="en-GB" dirty="0" smtClean="0">
                <a:solidFill>
                  <a:schemeClr val="tx2"/>
                </a:solidFill>
                <a:latin typeface="+mn-lt"/>
                <a:ea typeface="+mj-ea"/>
                <a:cs typeface="+mj-cs"/>
              </a:rPr>
              <a:t>meeting</a:t>
            </a:r>
            <a:endParaRPr lang="en-GB" dirty="0">
              <a:solidFill>
                <a:schemeClr val="tx2"/>
              </a:solidFill>
              <a:latin typeface="+mn-lt"/>
              <a:ea typeface="+mj-ea"/>
              <a:cs typeface="+mj-cs"/>
            </a:endParaRPr>
          </a:p>
          <a:p>
            <a:pPr marL="342900" indent="-342900" eaLnBrk="0" hangingPunct="0">
              <a:spcBef>
                <a:spcPts val="600"/>
              </a:spcBef>
              <a:buClr>
                <a:schemeClr val="accent2"/>
              </a:buClr>
              <a:defRPr/>
            </a:pPr>
            <a:r>
              <a:rPr lang="en-GB" sz="2000" b="1" dirty="0">
                <a:solidFill>
                  <a:srgbClr val="92D400"/>
                </a:solidFill>
                <a:latin typeface="Arial"/>
              </a:rPr>
              <a:t>Disadvantages</a:t>
            </a:r>
            <a:endParaRPr lang="en-GB" sz="2000" b="1" dirty="0">
              <a:solidFill>
                <a:srgbClr val="92D400"/>
              </a:solidFill>
              <a:latin typeface="Arial"/>
            </a:endParaRPr>
          </a:p>
          <a:p>
            <a:pPr marL="399600" indent="-399600">
              <a:spcBef>
                <a:spcPts val="1000"/>
              </a:spcBef>
              <a:spcAft>
                <a:spcPts val="0"/>
              </a:spcAft>
              <a:buClr>
                <a:schemeClr val="accent2"/>
              </a:buClr>
              <a:buSzPct val="140000"/>
              <a:buFont typeface="Arial" panose="020B0604020202020204" pitchFamily="34" charset="0"/>
              <a:buChar char="•"/>
              <a:defRPr/>
            </a:pPr>
            <a:r>
              <a:rPr lang="en-GB" dirty="0">
                <a:solidFill>
                  <a:srgbClr val="002776"/>
                </a:solidFill>
                <a:latin typeface="Arial"/>
              </a:rPr>
              <a:t>The main criticism of </a:t>
            </a:r>
            <a:r>
              <a:rPr lang="en-GB" dirty="0">
                <a:solidFill>
                  <a:srgbClr val="002776"/>
                </a:solidFill>
                <a:latin typeface="Arial"/>
              </a:rPr>
              <a:t>unlocking </a:t>
            </a:r>
            <a:r>
              <a:rPr lang="en-GB" dirty="0">
                <a:solidFill>
                  <a:srgbClr val="002776"/>
                </a:solidFill>
                <a:latin typeface="Arial"/>
              </a:rPr>
              <a:t>is the lack of transparency </a:t>
            </a:r>
            <a:r>
              <a:rPr lang="en-GB" dirty="0" smtClean="0">
                <a:solidFill>
                  <a:srgbClr val="002776"/>
                </a:solidFill>
                <a:latin typeface="Arial"/>
              </a:rPr>
              <a:t>from recognising </a:t>
            </a:r>
            <a:r>
              <a:rPr lang="en-GB" dirty="0">
                <a:solidFill>
                  <a:srgbClr val="002776"/>
                </a:solidFill>
                <a:latin typeface="Arial"/>
              </a:rPr>
              <a:t>changes in </a:t>
            </a:r>
            <a:r>
              <a:rPr lang="en-GB" dirty="0" smtClean="0">
                <a:solidFill>
                  <a:srgbClr val="002776"/>
                </a:solidFill>
                <a:latin typeface="Arial"/>
              </a:rPr>
              <a:t>estimates through earnings</a:t>
            </a:r>
            <a:endParaRPr lang="en-GB" dirty="0">
              <a:solidFill>
                <a:srgbClr val="002776"/>
              </a:solidFill>
              <a:latin typeface="Arial"/>
            </a:endParaRPr>
          </a:p>
          <a:p>
            <a:pPr marL="399600" indent="-399600">
              <a:spcBef>
                <a:spcPts val="1000"/>
              </a:spcBef>
              <a:spcAft>
                <a:spcPts val="0"/>
              </a:spcAft>
              <a:buClr>
                <a:schemeClr val="accent2"/>
              </a:buClr>
              <a:buSzPct val="140000"/>
              <a:buFont typeface="Arial" panose="020B0604020202020204" pitchFamily="34" charset="0"/>
              <a:buChar char="•"/>
              <a:defRPr/>
            </a:pPr>
            <a:r>
              <a:rPr lang="en-GB" dirty="0" smtClean="0">
                <a:solidFill>
                  <a:srgbClr val="002776"/>
                </a:solidFill>
                <a:latin typeface="Arial"/>
              </a:rPr>
              <a:t>This could </a:t>
            </a:r>
            <a:r>
              <a:rPr lang="en-GB" dirty="0">
                <a:solidFill>
                  <a:srgbClr val="002776"/>
                </a:solidFill>
                <a:latin typeface="Arial"/>
              </a:rPr>
              <a:t>be mitigated by </a:t>
            </a:r>
            <a:r>
              <a:rPr lang="en-GB" dirty="0">
                <a:solidFill>
                  <a:srgbClr val="002776"/>
                </a:solidFill>
                <a:latin typeface="Arial"/>
              </a:rPr>
              <a:t>the </a:t>
            </a:r>
            <a:r>
              <a:rPr lang="en-GB" dirty="0">
                <a:solidFill>
                  <a:srgbClr val="002776"/>
                </a:solidFill>
                <a:latin typeface="Arial"/>
              </a:rPr>
              <a:t>reconciliation </a:t>
            </a:r>
            <a:r>
              <a:rPr lang="en-GB" dirty="0" smtClean="0">
                <a:solidFill>
                  <a:srgbClr val="002776"/>
                </a:solidFill>
                <a:latin typeface="Arial"/>
              </a:rPr>
              <a:t>requirements</a:t>
            </a:r>
            <a:endParaRPr lang="en-GB" b="1" dirty="0">
              <a:solidFill>
                <a:srgbClr val="92D400"/>
              </a:solidFill>
              <a:latin typeface="Arial"/>
            </a:endParaRPr>
          </a:p>
        </p:txBody>
      </p:sp>
      <p:sp>
        <p:nvSpPr>
          <p:cNvPr id="15366" name="TextBox 8"/>
          <p:cNvSpPr txBox="1">
            <a:spLocks noChangeArrowheads="1"/>
          </p:cNvSpPr>
          <p:nvPr/>
        </p:nvSpPr>
        <p:spPr bwMode="auto">
          <a:xfrm>
            <a:off x="-1082675" y="4649788"/>
            <a:ext cx="843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ts val="13"/>
              </a:spcBef>
              <a:buFont typeface="Arial" charset="0"/>
              <a:defRPr>
                <a:solidFill>
                  <a:schemeClr val="tx2"/>
                </a:solidFill>
                <a:latin typeface="Arial" charset="0"/>
              </a:defRPr>
            </a:lvl1pPr>
            <a:lvl2pPr marL="742950" indent="-285750" eaLnBrk="0" hangingPunct="0">
              <a:spcBef>
                <a:spcPts val="400"/>
              </a:spcBef>
              <a:buFont typeface="Arial" charset="0"/>
              <a:buChar char="•"/>
              <a:defRPr>
                <a:solidFill>
                  <a:schemeClr val="tx2"/>
                </a:solidFill>
                <a:latin typeface="Arial" charset="0"/>
              </a:defRPr>
            </a:lvl2pPr>
            <a:lvl3pPr marL="1143000" indent="-228600" eaLnBrk="0" hangingPunct="0">
              <a:spcBef>
                <a:spcPts val="400"/>
              </a:spcBef>
              <a:buFont typeface="Arial" charset="0"/>
              <a:buChar char="‒"/>
              <a:defRPr sz="1600">
                <a:solidFill>
                  <a:schemeClr val="tx2"/>
                </a:solidFill>
                <a:latin typeface="Arial" charset="0"/>
              </a:defRPr>
            </a:lvl3pPr>
            <a:lvl4pPr marL="1600200" indent="-228600" eaLnBrk="0" hangingPunct="0">
              <a:spcBef>
                <a:spcPts val="400"/>
              </a:spcBef>
              <a:buFont typeface="Arial" charset="0"/>
              <a:buChar char="•"/>
              <a:defRPr sz="1600">
                <a:solidFill>
                  <a:schemeClr val="tx2"/>
                </a:solidFill>
                <a:latin typeface="Arial" charset="0"/>
              </a:defRPr>
            </a:lvl4pPr>
            <a:lvl5pPr marL="2057400" indent="-228600" eaLnBrk="0" hangingPunct="0">
              <a:spcBef>
                <a:spcPts val="400"/>
              </a:spcBef>
              <a:buFont typeface="Arial" charset="0"/>
              <a:buChar char="‒"/>
              <a:defRPr sz="1600">
                <a:solidFill>
                  <a:schemeClr val="tx2"/>
                </a:solidFill>
                <a:latin typeface="Arial" charset="0"/>
              </a:defRPr>
            </a:lvl5pPr>
            <a:lvl6pPr marL="2514600" indent="-228600" eaLnBrk="0" fontAlgn="base" hangingPunct="0">
              <a:spcBef>
                <a:spcPts val="400"/>
              </a:spcBef>
              <a:spcAft>
                <a:spcPct val="0"/>
              </a:spcAft>
              <a:buFont typeface="Arial" charset="0"/>
              <a:buChar char="‒"/>
              <a:defRPr sz="1600">
                <a:solidFill>
                  <a:schemeClr val="tx2"/>
                </a:solidFill>
                <a:latin typeface="Arial" charset="0"/>
              </a:defRPr>
            </a:lvl6pPr>
            <a:lvl7pPr marL="2971800" indent="-228600" eaLnBrk="0" fontAlgn="base" hangingPunct="0">
              <a:spcBef>
                <a:spcPts val="400"/>
              </a:spcBef>
              <a:spcAft>
                <a:spcPct val="0"/>
              </a:spcAft>
              <a:buFont typeface="Arial" charset="0"/>
              <a:buChar char="‒"/>
              <a:defRPr sz="1600">
                <a:solidFill>
                  <a:schemeClr val="tx2"/>
                </a:solidFill>
                <a:latin typeface="Arial" charset="0"/>
              </a:defRPr>
            </a:lvl7pPr>
            <a:lvl8pPr marL="3429000" indent="-228600" eaLnBrk="0" fontAlgn="base" hangingPunct="0">
              <a:spcBef>
                <a:spcPts val="400"/>
              </a:spcBef>
              <a:spcAft>
                <a:spcPct val="0"/>
              </a:spcAft>
              <a:buFont typeface="Arial" charset="0"/>
              <a:buChar char="‒"/>
              <a:defRPr sz="1600">
                <a:solidFill>
                  <a:schemeClr val="tx2"/>
                </a:solidFill>
                <a:latin typeface="Arial" charset="0"/>
              </a:defRPr>
            </a:lvl8pPr>
            <a:lvl9pPr marL="3886200" indent="-228600" eaLnBrk="0" fontAlgn="base" hangingPunct="0">
              <a:spcBef>
                <a:spcPts val="400"/>
              </a:spcBef>
              <a:spcAft>
                <a:spcPct val="0"/>
              </a:spcAft>
              <a:buFont typeface="Arial" charset="0"/>
              <a:buChar char="‒"/>
              <a:defRPr sz="1600">
                <a:solidFill>
                  <a:schemeClr val="tx2"/>
                </a:solidFill>
                <a:latin typeface="Arial" charset="0"/>
              </a:defRPr>
            </a:lvl9pPr>
          </a:lstStyle>
          <a:p>
            <a:pPr eaLnBrk="1" hangingPunct="1">
              <a:spcBef>
                <a:spcPct val="0"/>
              </a:spcBef>
              <a:spcAft>
                <a:spcPts val="300"/>
              </a:spcAft>
              <a:buFontTx/>
              <a:buNone/>
            </a:pPr>
            <a:endParaRPr lang="en-GB" altLang="en-US"/>
          </a:p>
        </p:txBody>
      </p:sp>
      <p:sp>
        <p:nvSpPr>
          <p:cNvPr id="8"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6</a:t>
            </a:fld>
            <a:endParaRPr lang="en-US" dirty="0">
              <a:solidFill>
                <a:srgbClr val="002776"/>
              </a:solidFill>
            </a:endParaRPr>
          </a:p>
        </p:txBody>
      </p:sp>
      <p:sp>
        <p:nvSpPr>
          <p:cNvPr id="9"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2521347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p:cNvSpPr txBox="1">
            <a:spLocks noGrp="1"/>
          </p:cNvSpPr>
          <p:nvPr>
            <p:ph idx="14"/>
          </p:nvPr>
        </p:nvSpPr>
        <p:spPr>
          <a:xfrm>
            <a:off x="323850" y="844550"/>
            <a:ext cx="8451850" cy="3617913"/>
          </a:xfrm>
          <a:extLst/>
        </p:spPr>
        <p:txBody>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a:defRPr/>
            </a:pPr>
            <a:r>
              <a:rPr lang="en-GB" sz="2000" b="1" dirty="0" smtClean="0">
                <a:solidFill>
                  <a:schemeClr val="accent2"/>
                </a:solidFill>
              </a:rPr>
              <a:t>Unlock only for changes relating to future coverage</a:t>
            </a:r>
            <a:endParaRPr lang="en-GB" sz="2000" dirty="0" smtClean="0">
              <a:solidFill>
                <a:schemeClr val="accent2"/>
              </a:solidFill>
            </a:endParaRPr>
          </a:p>
          <a:p>
            <a:pPr marL="0" indent="0">
              <a:defRPr/>
            </a:pPr>
            <a:r>
              <a:rPr lang="en-GB" dirty="0" smtClean="0"/>
              <a:t>Adjustment to the margin only for changes relating to future periods should be made</a:t>
            </a:r>
          </a:p>
          <a:p>
            <a:pPr marL="399600" lvl="3" indent="-399600">
              <a:spcBef>
                <a:spcPts val="1000"/>
              </a:spcBef>
              <a:buClr>
                <a:schemeClr val="accent2"/>
              </a:buClr>
              <a:buSzPct val="140000"/>
              <a:defRPr/>
            </a:pPr>
            <a:r>
              <a:rPr lang="en-GB" sz="1800" dirty="0" smtClean="0"/>
              <a:t>Margin represents unearned profit that the entity would earn by providing coverage/other services in the future. </a:t>
            </a:r>
          </a:p>
          <a:p>
            <a:pPr marL="399600" lvl="3" indent="-399600">
              <a:spcBef>
                <a:spcPts val="1000"/>
              </a:spcBef>
              <a:buClr>
                <a:schemeClr val="accent2"/>
              </a:buClr>
              <a:buSzPct val="140000"/>
              <a:defRPr/>
            </a:pPr>
            <a:r>
              <a:rPr lang="en-GB" sz="1800" dirty="0" smtClean="0"/>
              <a:t>The proposal is consistent with IAS 8:</a:t>
            </a:r>
          </a:p>
          <a:p>
            <a:pPr marL="728663" lvl="4" indent="-373063">
              <a:spcBef>
                <a:spcPts val="1000"/>
              </a:spcBef>
              <a:buClr>
                <a:schemeClr val="accent2"/>
              </a:buClr>
              <a:buFont typeface="+mj-lt"/>
              <a:buAutoNum type="romanLcPeriod"/>
              <a:defRPr/>
            </a:pPr>
            <a:r>
              <a:rPr sz="1800" dirty="0" smtClean="0"/>
              <a:t>Changes in estimates that have incurred are recognised in the current period</a:t>
            </a:r>
          </a:p>
          <a:p>
            <a:pPr marL="728663" lvl="4" indent="-373063">
              <a:spcBef>
                <a:spcPts val="1000"/>
              </a:spcBef>
              <a:buClr>
                <a:schemeClr val="accent2"/>
              </a:buClr>
              <a:buFont typeface="+mj-lt"/>
              <a:buAutoNum type="romanLcPeriod"/>
              <a:defRPr/>
            </a:pPr>
            <a:r>
              <a:rPr lang="en-GB" sz="1800" dirty="0" smtClean="0"/>
              <a:t>Changes in estimates for future periods to be recognised in the respective future periods</a:t>
            </a:r>
          </a:p>
          <a:p>
            <a:pPr marL="399600" lvl="3" indent="-399600">
              <a:spcBef>
                <a:spcPts val="1000"/>
              </a:spcBef>
              <a:buClr>
                <a:schemeClr val="accent2"/>
              </a:buClr>
              <a:buSzPct val="140000"/>
              <a:buFont typeface="Arial" panose="020B0604020202020204" pitchFamily="34" charset="0"/>
              <a:buChar char="•"/>
              <a:defRPr/>
            </a:pPr>
            <a:r>
              <a:rPr lang="en-GB" sz="1800" dirty="0" smtClean="0"/>
              <a:t>This </a:t>
            </a:r>
            <a:r>
              <a:rPr lang="en-GB" sz="1800" dirty="0" smtClean="0"/>
              <a:t>proposal was supported by most respondents to the 2013 ED.</a:t>
            </a:r>
            <a:endParaRPr sz="1800" dirty="0" smtClean="0"/>
          </a:p>
        </p:txBody>
      </p:sp>
      <p:sp>
        <p:nvSpPr>
          <p:cNvPr id="8" name="TextBox 7"/>
          <p:cNvSpPr txBox="1"/>
          <p:nvPr/>
        </p:nvSpPr>
        <p:spPr>
          <a:xfrm>
            <a:off x="355600" y="4695825"/>
            <a:ext cx="8283575" cy="1066800"/>
          </a:xfrm>
          <a:prstGeom prst="rect">
            <a:avLst/>
          </a:prstGeom>
          <a:noFill/>
        </p:spPr>
        <p:txBody>
          <a:bodyPr lIns="0" tIns="0" rIns="0" bIns="0">
            <a:spAutoFit/>
          </a:bodyPr>
          <a:lstStyle/>
          <a:p>
            <a:pPr>
              <a:spcAft>
                <a:spcPts val="600"/>
              </a:spcAft>
              <a:defRPr/>
            </a:pPr>
            <a:r>
              <a:rPr lang="en-GB" sz="2000" b="1" dirty="0">
                <a:solidFill>
                  <a:schemeClr val="accent2"/>
                </a:solidFill>
                <a:latin typeface="+mn-lt"/>
                <a:ea typeface="+mj-ea"/>
                <a:cs typeface="+mj-cs"/>
              </a:rPr>
              <a:t>IASB </a:t>
            </a:r>
            <a:r>
              <a:rPr lang="en-GB" sz="2000" b="1" dirty="0" smtClean="0">
                <a:solidFill>
                  <a:schemeClr val="accent2"/>
                </a:solidFill>
                <a:ea typeface="+mj-ea"/>
                <a:cs typeface="+mj-cs"/>
              </a:rPr>
              <a:t>vote</a:t>
            </a:r>
            <a:endParaRPr lang="en-GB" sz="2000" dirty="0">
              <a:solidFill>
                <a:schemeClr val="tx2"/>
              </a:solidFill>
            </a:endParaRPr>
          </a:p>
          <a:p>
            <a:pPr marL="399600" indent="-399600">
              <a:spcBef>
                <a:spcPts val="1000"/>
              </a:spcBef>
              <a:spcAft>
                <a:spcPts val="0"/>
              </a:spcAft>
              <a:buClr>
                <a:schemeClr val="accent2"/>
              </a:buClr>
              <a:buFont typeface="Wingdings" panose="05000000000000000000" pitchFamily="2" charset="2"/>
              <a:buChar char="Ø"/>
              <a:defRPr/>
            </a:pPr>
            <a:r>
              <a:rPr lang="en-GB" dirty="0">
                <a:solidFill>
                  <a:schemeClr val="tx2"/>
                </a:solidFill>
              </a:rPr>
              <a:t>The IASB unanimously reconfirmed </a:t>
            </a:r>
            <a:r>
              <a:rPr lang="en-GB" dirty="0">
                <a:solidFill>
                  <a:schemeClr val="tx2"/>
                </a:solidFill>
              </a:rPr>
              <a:t>the proposal in the </a:t>
            </a:r>
            <a:r>
              <a:rPr lang="en-GB" dirty="0">
                <a:solidFill>
                  <a:schemeClr val="tx2"/>
                </a:solidFill>
              </a:rPr>
              <a:t>2013 </a:t>
            </a:r>
            <a:r>
              <a:rPr lang="en-GB" dirty="0">
                <a:solidFill>
                  <a:schemeClr val="tx2"/>
                </a:solidFill>
              </a:rPr>
              <a:t>E</a:t>
            </a:r>
            <a:r>
              <a:rPr lang="en-GB" dirty="0">
                <a:solidFill>
                  <a:schemeClr val="tx2"/>
                </a:solidFill>
              </a:rPr>
              <a:t>xposure </a:t>
            </a:r>
            <a:r>
              <a:rPr lang="en-GB" dirty="0" smtClean="0">
                <a:solidFill>
                  <a:schemeClr val="tx2"/>
                </a:solidFill>
              </a:rPr>
              <a:t>Draft captured in </a:t>
            </a:r>
            <a:r>
              <a:rPr lang="en-GB" dirty="0">
                <a:solidFill>
                  <a:schemeClr val="tx2"/>
                </a:solidFill>
              </a:rPr>
              <a:t>the staff </a:t>
            </a:r>
            <a:r>
              <a:rPr lang="en-GB" dirty="0" smtClean="0">
                <a:solidFill>
                  <a:schemeClr val="tx2"/>
                </a:solidFill>
              </a:rPr>
              <a:t>recommendation</a:t>
            </a:r>
            <a:endParaRPr lang="en-GB" dirty="0">
              <a:solidFill>
                <a:schemeClr val="tx2"/>
              </a:solidFill>
            </a:endParaRPr>
          </a:p>
        </p:txBody>
      </p:sp>
      <p:sp>
        <p:nvSpPr>
          <p:cNvPr id="16390" name="Title 1"/>
          <p:cNvSpPr>
            <a:spLocks noGrp="1"/>
          </p:cNvSpPr>
          <p:nvPr>
            <p:ph type="title"/>
          </p:nvPr>
        </p:nvSpPr>
        <p:spPr>
          <a:xfrm>
            <a:off x="323850" y="206375"/>
            <a:ext cx="8424863" cy="354013"/>
          </a:xfrm>
          <a:solidFill>
            <a:schemeClr val="tx2"/>
          </a:solidFill>
        </p:spPr>
        <p:txBody>
          <a:bodyPr/>
          <a:lstStyle/>
          <a:p>
            <a:r>
              <a:rPr lang="en-GB" altLang="en-US" sz="2300" dirty="0" smtClean="0">
                <a:solidFill>
                  <a:schemeClr val="bg1"/>
                </a:solidFill>
              </a:rPr>
              <a:t>Unlocking the contractual service margin </a:t>
            </a:r>
            <a:r>
              <a:rPr lang="en-GB" altLang="en-US" sz="2300" dirty="0" smtClean="0">
                <a:solidFill>
                  <a:schemeClr val="bg1"/>
                </a:solidFill>
              </a:rPr>
              <a:t>(cont.)</a:t>
            </a:r>
            <a:endParaRPr lang="en-US" altLang="en-US" sz="2300" dirty="0" smtClean="0">
              <a:solidFill>
                <a:schemeClr val="bg1"/>
              </a:solidFill>
            </a:endParaRPr>
          </a:p>
        </p:txBody>
      </p:sp>
      <p:sp>
        <p:nvSpPr>
          <p:cNvPr id="9"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7</a:t>
            </a:fld>
            <a:endParaRPr lang="en-US" dirty="0">
              <a:solidFill>
                <a:srgbClr val="002776"/>
              </a:solidFill>
            </a:endParaRPr>
          </a:p>
        </p:txBody>
      </p:sp>
      <p:sp>
        <p:nvSpPr>
          <p:cNvPr id="10"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1112089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52425" y="220663"/>
            <a:ext cx="8424863" cy="354012"/>
          </a:xfrm>
          <a:solidFill>
            <a:schemeClr val="tx2"/>
          </a:solidFill>
        </p:spPr>
        <p:txBody>
          <a:bodyPr/>
          <a:lstStyle/>
          <a:p>
            <a:r>
              <a:rPr lang="en-GB" altLang="en-US" sz="2300" dirty="0" smtClean="0">
                <a:solidFill>
                  <a:schemeClr val="bg1"/>
                </a:solidFill>
              </a:rPr>
              <a:t>Treatment of previously recognised losses </a:t>
            </a:r>
          </a:p>
        </p:txBody>
      </p:sp>
      <p:sp>
        <p:nvSpPr>
          <p:cNvPr id="3" name="Text Placeholder 2"/>
          <p:cNvSpPr>
            <a:spLocks noGrp="1"/>
          </p:cNvSpPr>
          <p:nvPr>
            <p:ph type="body" idx="13"/>
          </p:nvPr>
        </p:nvSpPr>
        <p:spPr>
          <a:xfrm>
            <a:off x="354013" y="671513"/>
            <a:ext cx="8421687" cy="1046162"/>
          </a:xfrm>
          <a:solidFill>
            <a:schemeClr val="accent2"/>
          </a:solidFill>
        </p:spPr>
        <p:txBody>
          <a:bodyPr/>
          <a:lstStyle/>
          <a:p>
            <a:pPr>
              <a:defRPr/>
            </a:pPr>
            <a:r>
              <a:rPr lang="en-GB" sz="1700" b="1">
                <a:solidFill>
                  <a:schemeClr val="bg1"/>
                </a:solidFill>
              </a:rPr>
              <a:t>Whether </a:t>
            </a:r>
            <a:r>
              <a:rPr lang="en-GB" sz="1700" b="1">
                <a:solidFill>
                  <a:schemeClr val="bg1"/>
                </a:solidFill>
              </a:rPr>
              <a:t>to treat the favourable changes in estimates of the PV of cash flows by:</a:t>
            </a:r>
          </a:p>
          <a:p>
            <a:pPr marL="342900" indent="-342900">
              <a:buFont typeface="+mj-lt"/>
              <a:buAutoNum type="alphaUcPeriod"/>
              <a:defRPr/>
            </a:pPr>
            <a:r>
              <a:rPr lang="en-GB" sz="1700" b="1">
                <a:solidFill>
                  <a:schemeClr val="bg1"/>
                </a:solidFill>
              </a:rPr>
              <a:t>Recognising favourable changes in </a:t>
            </a:r>
            <a:r>
              <a:rPr lang="en-GB" sz="1700" b="1">
                <a:solidFill>
                  <a:schemeClr val="bg1"/>
                </a:solidFill>
              </a:rPr>
              <a:t>profit or loss </a:t>
            </a:r>
            <a:r>
              <a:rPr lang="en-GB" sz="1700" b="1">
                <a:solidFill>
                  <a:schemeClr val="bg1"/>
                </a:solidFill>
              </a:rPr>
              <a:t>up to previously recognised losses in profit or </a:t>
            </a:r>
            <a:r>
              <a:rPr lang="en-GB" sz="1700" b="1">
                <a:solidFill>
                  <a:schemeClr val="bg1"/>
                </a:solidFill>
              </a:rPr>
              <a:t>loss, with any </a:t>
            </a:r>
            <a:r>
              <a:rPr lang="en-GB" sz="1700" b="1">
                <a:solidFill>
                  <a:schemeClr val="bg1"/>
                </a:solidFill>
              </a:rPr>
              <a:t>excess </a:t>
            </a:r>
            <a:r>
              <a:rPr lang="en-GB" sz="1700" b="1">
                <a:solidFill>
                  <a:schemeClr val="bg1"/>
                </a:solidFill>
              </a:rPr>
              <a:t>changes </a:t>
            </a:r>
            <a:r>
              <a:rPr lang="en-GB" sz="1700" b="1">
                <a:solidFill>
                  <a:schemeClr val="bg1"/>
                </a:solidFill>
              </a:rPr>
              <a:t>used to re-establish the </a:t>
            </a:r>
            <a:r>
              <a:rPr lang="en-GB" sz="1700" b="1">
                <a:solidFill>
                  <a:schemeClr val="bg1"/>
                </a:solidFill>
              </a:rPr>
              <a:t>CSM</a:t>
            </a:r>
            <a:endParaRPr lang="en-GB" sz="1700" b="1">
              <a:solidFill>
                <a:schemeClr val="bg1"/>
              </a:solidFill>
            </a:endParaRPr>
          </a:p>
          <a:p>
            <a:pPr marL="342900" indent="-342900">
              <a:buFont typeface="+mj-lt"/>
              <a:buAutoNum type="alphaUcPeriod"/>
              <a:defRPr/>
            </a:pPr>
            <a:r>
              <a:rPr lang="en-GB" sz="1700" b="1">
                <a:solidFill>
                  <a:schemeClr val="bg1"/>
                </a:solidFill>
              </a:rPr>
              <a:t>Re-establishing the </a:t>
            </a:r>
            <a:r>
              <a:rPr lang="en-GB" sz="1700" b="1">
                <a:solidFill>
                  <a:schemeClr val="bg1"/>
                </a:solidFill>
              </a:rPr>
              <a:t>CSM immediately</a:t>
            </a:r>
            <a:endParaRPr lang="en-GB" sz="1700" b="1">
              <a:solidFill>
                <a:schemeClr val="bg1"/>
              </a:solidFill>
            </a:endParaRPr>
          </a:p>
        </p:txBody>
      </p:sp>
      <p:sp>
        <p:nvSpPr>
          <p:cNvPr id="4" name="Content Placeholder 3"/>
          <p:cNvSpPr>
            <a:spLocks noGrp="1"/>
          </p:cNvSpPr>
          <p:nvPr>
            <p:ph idx="14"/>
          </p:nvPr>
        </p:nvSpPr>
        <p:spPr>
          <a:xfrm>
            <a:off x="360363" y="2006600"/>
            <a:ext cx="8512175" cy="1651000"/>
          </a:xfrm>
        </p:spPr>
        <p:txBody>
          <a:bodyPr/>
          <a:lstStyle/>
          <a:p>
            <a:pPr>
              <a:defRPr/>
            </a:pPr>
            <a:r>
              <a:rPr lang="en-GB" sz="2000" b="1" dirty="0" smtClean="0">
                <a:solidFill>
                  <a:schemeClr val="accent2"/>
                </a:solidFill>
              </a:rPr>
              <a:t>Staff Recommendation</a:t>
            </a:r>
          </a:p>
          <a:p>
            <a:pPr marL="400050" indent="-400050">
              <a:buClr>
                <a:schemeClr val="accent2"/>
              </a:buClr>
              <a:buSzPct val="140000"/>
              <a:buFont typeface="Arial" panose="020B0604020202020204" pitchFamily="34" charset="0"/>
              <a:buChar char="•"/>
              <a:defRPr/>
            </a:pPr>
            <a:r>
              <a:rPr lang="en-GB" dirty="0"/>
              <a:t>Favourable changes in estimates that arise after losses were previously recognised in  </a:t>
            </a:r>
            <a:r>
              <a:rPr lang="en-GB" dirty="0" smtClean="0"/>
              <a:t>profit or loss </a:t>
            </a:r>
            <a:r>
              <a:rPr lang="en-GB" dirty="0"/>
              <a:t>should be recognised in </a:t>
            </a:r>
            <a:r>
              <a:rPr lang="en-GB" dirty="0" smtClean="0"/>
              <a:t>profit or loss </a:t>
            </a:r>
            <a:r>
              <a:rPr lang="en-GB" dirty="0"/>
              <a:t>to the extent that they reverse those </a:t>
            </a:r>
            <a:r>
              <a:rPr lang="en-GB" dirty="0" smtClean="0"/>
              <a:t>losses</a:t>
            </a:r>
            <a:endParaRPr lang="en-GB" dirty="0" smtClean="0"/>
          </a:p>
          <a:p>
            <a:pPr marL="400050" indent="-400050">
              <a:buClr>
                <a:schemeClr val="accent2"/>
              </a:buClr>
              <a:buSzPct val="140000"/>
              <a:buFont typeface="Arial" panose="020B0604020202020204" pitchFamily="34" charset="0"/>
              <a:buChar char="•"/>
              <a:defRPr/>
            </a:pPr>
            <a:r>
              <a:rPr lang="en-GB" dirty="0" smtClean="0"/>
              <a:t>Any excess should be used to re-establish the </a:t>
            </a:r>
            <a:r>
              <a:rPr lang="en-GB" dirty="0" smtClean="0"/>
              <a:t>CSM</a:t>
            </a:r>
          </a:p>
          <a:p>
            <a:pPr marL="400050" indent="-400050">
              <a:buClr>
                <a:schemeClr val="accent2"/>
              </a:buClr>
              <a:buSzPct val="140000"/>
              <a:buFont typeface="Arial" panose="020B0604020202020204" pitchFamily="34" charset="0"/>
              <a:buChar char="•"/>
              <a:defRPr/>
            </a:pPr>
            <a:r>
              <a:rPr lang="en-GB" dirty="0" smtClean="0"/>
              <a:t>Arguments for this change suggest that the benefits outweigh the costs of a more complex accounting system</a:t>
            </a:r>
            <a:endParaRPr lang="en-GB" dirty="0"/>
          </a:p>
        </p:txBody>
      </p:sp>
      <p:sp>
        <p:nvSpPr>
          <p:cNvPr id="7"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8</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246738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p:cNvSpPr txBox="1">
            <a:spLocks noGrp="1"/>
          </p:cNvSpPr>
          <p:nvPr>
            <p:ph idx="14"/>
          </p:nvPr>
        </p:nvSpPr>
        <p:spPr>
          <a:xfrm>
            <a:off x="338138" y="858838"/>
            <a:ext cx="8478837" cy="4995862"/>
          </a:xfrm>
          <a:extLst/>
        </p:spPr>
        <p:txBody>
          <a:bodyPr/>
          <a:lstStyle>
            <a:lvl1pPr marL="342900" indent="-342900" algn="l" rtl="0" eaLnBrk="0" fontAlgn="base" hangingPunct="0">
              <a:spcBef>
                <a:spcPts val="1000"/>
              </a:spcBef>
              <a:spcAft>
                <a:spcPct val="0"/>
              </a:spcAft>
              <a:buFont typeface="Arial" charset="0"/>
              <a:defRPr lang="en-US" kern="1200">
                <a:solidFill>
                  <a:schemeClr val="tx2"/>
                </a:solidFill>
                <a:latin typeface="+mn-lt"/>
                <a:ea typeface="+mj-ea"/>
                <a:cs typeface="+mj-cs"/>
              </a:defRPr>
            </a:lvl1pPr>
            <a:lvl2pPr marL="179388" indent="-179388" algn="l" rtl="0" eaLnBrk="0" fontAlgn="base" hangingPunct="0">
              <a:spcBef>
                <a:spcPts val="400"/>
              </a:spcBef>
              <a:spcAft>
                <a:spcPct val="0"/>
              </a:spcAft>
              <a:buFont typeface="Arial" charset="0"/>
              <a:buChar char="•"/>
              <a:defRPr lang="en-US" kern="1200" dirty="0">
                <a:solidFill>
                  <a:schemeClr val="tx2"/>
                </a:solidFill>
                <a:latin typeface="+mn-lt"/>
                <a:ea typeface="+mj-ea"/>
                <a:cs typeface="+mj-cs"/>
              </a:defRPr>
            </a:lvl2pPr>
            <a:lvl3pPr marL="358775"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3pPr>
            <a:lvl4pPr marL="539750" indent="-179388" algn="l" rtl="0" eaLnBrk="0" fontAlgn="base" hangingPunct="0">
              <a:spcBef>
                <a:spcPts val="400"/>
              </a:spcBef>
              <a:spcAft>
                <a:spcPct val="0"/>
              </a:spcAft>
              <a:buFont typeface="Arial" charset="0"/>
              <a:buChar char="•"/>
              <a:defRPr lang="en-US" sz="1600" kern="1200" dirty="0">
                <a:solidFill>
                  <a:schemeClr val="tx2"/>
                </a:solidFill>
                <a:latin typeface="+mn-lt"/>
                <a:ea typeface="+mj-ea"/>
                <a:cs typeface="+mj-cs"/>
              </a:defRPr>
            </a:lvl4pPr>
            <a:lvl5pPr marL="719138" indent="-179388" algn="l" rtl="0" eaLnBrk="0" fontAlgn="base" hangingPunct="0">
              <a:spcBef>
                <a:spcPts val="400"/>
              </a:spcBef>
              <a:spcAft>
                <a:spcPct val="0"/>
              </a:spcAft>
              <a:buFont typeface="Arial" charset="0"/>
              <a:buChar char="‒"/>
              <a:defRPr lang="en-GB" sz="1600" kern="1200" dirty="0">
                <a:solidFill>
                  <a:schemeClr val="tx2"/>
                </a:solidFill>
                <a:latin typeface="+mn-lt"/>
                <a:ea typeface="+mj-ea"/>
                <a:cs typeface="+mj-cs"/>
              </a:defRPr>
            </a:lvl5pPr>
            <a:lvl6pPr marL="900000" indent="-180000" algn="l" defTabSz="914400" rtl="0" eaLnBrk="1" latinLnBrk="0" hangingPunct="1">
              <a:spcBef>
                <a:spcPts val="0"/>
              </a:spcBef>
              <a:spcAft>
                <a:spcPts val="300"/>
              </a:spcAft>
              <a:buFont typeface="Arial" pitchFamily="34" charset="0"/>
              <a:buChar char="•"/>
              <a:defRPr sz="1600" kern="1200" baseline="0">
                <a:solidFill>
                  <a:schemeClr val="tx2"/>
                </a:solidFill>
                <a:latin typeface="+mn-lt"/>
                <a:ea typeface="+mn-ea"/>
                <a:cs typeface="+mn-cs"/>
              </a:defRPr>
            </a:lvl6pPr>
            <a:lvl7pPr marL="10795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7pPr>
            <a:lvl8pPr marL="126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8pPr>
            <a:lvl9pPr marL="1440000" indent="-180000" algn="l" defTabSz="914400" rtl="0" eaLnBrk="1" latinLnBrk="0" hangingPunct="1">
              <a:spcBef>
                <a:spcPts val="0"/>
              </a:spcBef>
              <a:spcAft>
                <a:spcPts val="300"/>
              </a:spcAft>
              <a:buFont typeface="Arial" pitchFamily="34" charset="0"/>
              <a:buChar char="‒"/>
              <a:defRPr sz="1400" kern="1200">
                <a:solidFill>
                  <a:schemeClr val="tx2"/>
                </a:solidFill>
                <a:latin typeface="+mn-lt"/>
                <a:ea typeface="+mn-ea"/>
                <a:cs typeface="+mn-cs"/>
              </a:defRPr>
            </a:lvl9pPr>
          </a:lstStyle>
          <a:p>
            <a:pPr marL="0" indent="0" eaLnBrk="1" hangingPunct="1">
              <a:spcBef>
                <a:spcPct val="0"/>
              </a:spcBef>
              <a:spcAft>
                <a:spcPts val="600"/>
              </a:spcAft>
              <a:defRPr/>
            </a:pPr>
            <a:r>
              <a:rPr lang="en-GB" sz="2000" b="1" dirty="0" smtClean="0">
                <a:solidFill>
                  <a:srgbClr val="92D400"/>
                </a:solidFill>
              </a:rPr>
              <a:t>Should </a:t>
            </a:r>
            <a:r>
              <a:rPr lang="en-GB" sz="2000" b="1" dirty="0">
                <a:solidFill>
                  <a:srgbClr val="92D400"/>
                </a:solidFill>
              </a:rPr>
              <a:t>previously recognised </a:t>
            </a:r>
            <a:r>
              <a:rPr lang="en-GB" sz="2000" b="1" dirty="0" smtClean="0">
                <a:solidFill>
                  <a:srgbClr val="92D400"/>
                </a:solidFill>
              </a:rPr>
              <a:t>losses be reversed?</a:t>
            </a:r>
            <a:endParaRPr lang="en-GB" sz="2000" b="1" dirty="0">
              <a:solidFill>
                <a:srgbClr val="92D400"/>
              </a:solidFill>
            </a:endParaRPr>
          </a:p>
          <a:p>
            <a:pPr marL="0" indent="0" eaLnBrk="1" hangingPunct="1">
              <a:spcBef>
                <a:spcPct val="0"/>
              </a:spcBef>
              <a:spcAft>
                <a:spcPts val="300"/>
              </a:spcAft>
              <a:defRPr/>
            </a:pPr>
            <a:r>
              <a:rPr lang="en-GB" b="1" dirty="0">
                <a:solidFill>
                  <a:srgbClr val="002776"/>
                </a:solidFill>
              </a:rPr>
              <a:t>For</a:t>
            </a:r>
          </a:p>
          <a:p>
            <a:pPr marL="400050" indent="-400050" eaLnBrk="1" hangingPunct="1">
              <a:spcAft>
                <a:spcPts val="0"/>
              </a:spcAft>
              <a:buClr>
                <a:schemeClr val="accent2"/>
              </a:buClr>
              <a:buSzPct val="140000"/>
              <a:buFont typeface="Arial" panose="020B0604020202020204" pitchFamily="34" charset="0"/>
              <a:buChar char="•"/>
              <a:defRPr/>
            </a:pPr>
            <a:r>
              <a:rPr lang="en-GB" dirty="0">
                <a:solidFill>
                  <a:srgbClr val="002776"/>
                </a:solidFill>
              </a:rPr>
              <a:t>If previously recognised losses are not reversed </a:t>
            </a:r>
            <a:r>
              <a:rPr lang="en-GB" dirty="0" smtClean="0">
                <a:solidFill>
                  <a:srgbClr val="002776"/>
                </a:solidFill>
              </a:rPr>
              <a:t>in profit </a:t>
            </a:r>
            <a:r>
              <a:rPr lang="en-GB" dirty="0">
                <a:solidFill>
                  <a:srgbClr val="002776"/>
                </a:solidFill>
              </a:rPr>
              <a:t>or loss, a margin can be rebuilt for a contract that is considered </a:t>
            </a:r>
            <a:r>
              <a:rPr lang="en-GB" dirty="0" smtClean="0">
                <a:solidFill>
                  <a:srgbClr val="002776"/>
                </a:solidFill>
              </a:rPr>
              <a:t>to be loss </a:t>
            </a:r>
            <a:r>
              <a:rPr lang="en-GB" dirty="0">
                <a:solidFill>
                  <a:srgbClr val="002776"/>
                </a:solidFill>
              </a:rPr>
              <a:t>making </a:t>
            </a:r>
            <a:r>
              <a:rPr lang="en-GB" dirty="0" smtClean="0">
                <a:solidFill>
                  <a:srgbClr val="002776"/>
                </a:solidFill>
              </a:rPr>
              <a:t>overall</a:t>
            </a:r>
            <a:endParaRPr lang="en-GB" dirty="0">
              <a:solidFill>
                <a:srgbClr val="002776"/>
              </a:solidFill>
            </a:endParaRPr>
          </a:p>
          <a:p>
            <a:pPr marL="400050" indent="-400050" eaLnBrk="1" hangingPunct="1">
              <a:spcAft>
                <a:spcPts val="0"/>
              </a:spcAft>
              <a:buClr>
                <a:schemeClr val="accent2"/>
              </a:buClr>
              <a:buSzPct val="140000"/>
              <a:buFont typeface="Arial" panose="020B0604020202020204" pitchFamily="34" charset="0"/>
              <a:buChar char="•"/>
              <a:defRPr/>
            </a:pPr>
            <a:r>
              <a:rPr lang="en-GB" dirty="0">
                <a:solidFill>
                  <a:srgbClr val="002776"/>
                </a:solidFill>
              </a:rPr>
              <a:t>Consistent with </a:t>
            </a:r>
            <a:r>
              <a:rPr lang="en-GB" dirty="0" smtClean="0">
                <a:solidFill>
                  <a:srgbClr val="002776"/>
                </a:solidFill>
              </a:rPr>
              <a:t>the </a:t>
            </a:r>
            <a:r>
              <a:rPr lang="en-GB" dirty="0">
                <a:solidFill>
                  <a:srgbClr val="002776"/>
                </a:solidFill>
              </a:rPr>
              <a:t>IAS 37 treatment for previously recognised losses on onerous </a:t>
            </a:r>
            <a:r>
              <a:rPr lang="en-GB" dirty="0" smtClean="0">
                <a:solidFill>
                  <a:srgbClr val="002776"/>
                </a:solidFill>
              </a:rPr>
              <a:t>contracts</a:t>
            </a:r>
            <a:endParaRPr lang="en-GB" dirty="0">
              <a:solidFill>
                <a:srgbClr val="002776"/>
              </a:solidFill>
            </a:endParaRPr>
          </a:p>
          <a:p>
            <a:pPr marL="400050" indent="-400050" eaLnBrk="1" hangingPunct="1">
              <a:spcAft>
                <a:spcPts val="0"/>
              </a:spcAft>
              <a:buClr>
                <a:schemeClr val="accent2"/>
              </a:buClr>
              <a:buSzPct val="140000"/>
              <a:buFont typeface="Arial" panose="020B0604020202020204" pitchFamily="34" charset="0"/>
              <a:buChar char="•"/>
              <a:defRPr/>
            </a:pPr>
            <a:r>
              <a:rPr lang="en-GB" dirty="0">
                <a:solidFill>
                  <a:srgbClr val="002776"/>
                </a:solidFill>
              </a:rPr>
              <a:t>Increases consistency between gains and losses, hence increases consistency between entities that report quarterly and those </a:t>
            </a:r>
            <a:r>
              <a:rPr lang="en-GB" dirty="0" smtClean="0">
                <a:solidFill>
                  <a:srgbClr val="002776"/>
                </a:solidFill>
              </a:rPr>
              <a:t>that only report </a:t>
            </a:r>
            <a:r>
              <a:rPr lang="en-GB" dirty="0" smtClean="0">
                <a:solidFill>
                  <a:srgbClr val="002776"/>
                </a:solidFill>
              </a:rPr>
              <a:t>annually</a:t>
            </a:r>
            <a:endParaRPr lang="en-GB" dirty="0">
              <a:solidFill>
                <a:srgbClr val="002776"/>
              </a:solidFill>
              <a:cs typeface="Arial" charset="0"/>
            </a:endParaRPr>
          </a:p>
          <a:p>
            <a:pPr>
              <a:spcAft>
                <a:spcPts val="300"/>
              </a:spcAft>
              <a:buClr>
                <a:schemeClr val="accent2"/>
              </a:buClr>
              <a:defRPr/>
            </a:pPr>
            <a:r>
              <a:rPr lang="en-GB" b="1" dirty="0" smtClean="0"/>
              <a:t>Against</a:t>
            </a:r>
            <a:endParaRPr lang="en-GB" dirty="0" smtClean="0"/>
          </a:p>
          <a:p>
            <a:pPr marL="400050" indent="-400050">
              <a:spcAft>
                <a:spcPts val="0"/>
              </a:spcAft>
              <a:buClr>
                <a:schemeClr val="accent2"/>
              </a:buClr>
              <a:buSzPct val="140000"/>
              <a:buFont typeface="Arial" panose="020B0604020202020204" pitchFamily="34" charset="0"/>
              <a:buChar char="•"/>
              <a:defRPr/>
            </a:pPr>
            <a:r>
              <a:rPr lang="en-GB" dirty="0" smtClean="0"/>
              <a:t>Simplicity: Reversing previously recognised losses would require the entity to track cumulative </a:t>
            </a:r>
            <a:r>
              <a:rPr lang="en-GB" dirty="0" smtClean="0"/>
              <a:t>losses</a:t>
            </a:r>
            <a:endParaRPr lang="en-GB" dirty="0" smtClean="0"/>
          </a:p>
          <a:p>
            <a:pPr marL="400050" indent="-400050">
              <a:spcAft>
                <a:spcPts val="0"/>
              </a:spcAft>
              <a:buClr>
                <a:schemeClr val="accent2"/>
              </a:buClr>
              <a:buSzPct val="140000"/>
              <a:buFont typeface="Arial" panose="020B0604020202020204" pitchFamily="34" charset="0"/>
              <a:buChar char="•"/>
              <a:defRPr/>
            </a:pPr>
            <a:r>
              <a:rPr lang="en-GB" dirty="0" smtClean="0"/>
              <a:t>Transparency:  Users would find it difficult to distinguish the amounts recognised in profit or loss in the reporting period. </a:t>
            </a:r>
            <a:r>
              <a:rPr lang="en-GB" dirty="0" smtClean="0"/>
              <a:t>They would need to know historical losses in order to analyse the gains arising from the reversal of </a:t>
            </a:r>
            <a:r>
              <a:rPr lang="en-GB" dirty="0" smtClean="0"/>
              <a:t>losses</a:t>
            </a:r>
            <a:endParaRPr lang="en-GB" dirty="0"/>
          </a:p>
        </p:txBody>
      </p:sp>
      <p:sp>
        <p:nvSpPr>
          <p:cNvPr id="18437" name="Title 1"/>
          <p:cNvSpPr>
            <a:spLocks noGrp="1"/>
          </p:cNvSpPr>
          <p:nvPr>
            <p:ph type="title"/>
          </p:nvPr>
        </p:nvSpPr>
        <p:spPr>
          <a:xfrm>
            <a:off x="336550" y="231775"/>
            <a:ext cx="8424863" cy="354013"/>
          </a:xfrm>
          <a:solidFill>
            <a:schemeClr val="tx2"/>
          </a:solidFill>
        </p:spPr>
        <p:txBody>
          <a:bodyPr/>
          <a:lstStyle/>
          <a:p>
            <a:r>
              <a:rPr lang="en-GB" altLang="en-US" sz="2300" dirty="0" smtClean="0">
                <a:solidFill>
                  <a:schemeClr val="bg1"/>
                </a:solidFill>
              </a:rPr>
              <a:t>Treatment of previously recognised losses </a:t>
            </a:r>
            <a:r>
              <a:rPr lang="en-GB" altLang="en-US" sz="2300" dirty="0" smtClean="0">
                <a:solidFill>
                  <a:schemeClr val="bg1"/>
                </a:solidFill>
              </a:rPr>
              <a:t>(cont.)</a:t>
            </a:r>
            <a:endParaRPr lang="en-GB" altLang="en-US" sz="2300" dirty="0" smtClean="0">
              <a:solidFill>
                <a:schemeClr val="bg1"/>
              </a:solidFill>
            </a:endParaRPr>
          </a:p>
        </p:txBody>
      </p:sp>
      <p:sp>
        <p:nvSpPr>
          <p:cNvPr id="6" name="Slide Number Placeholder 5"/>
          <p:cNvSpPr>
            <a:spLocks noGrp="1"/>
          </p:cNvSpPr>
          <p:nvPr>
            <p:ph type="sldNum" sz="quarter" idx="4"/>
          </p:nvPr>
        </p:nvSpPr>
        <p:spPr>
          <a:xfrm>
            <a:off x="358775" y="6597650"/>
            <a:ext cx="360000" cy="126000"/>
          </a:xfrm>
        </p:spPr>
        <p:txBody>
          <a:bodyPr/>
          <a:lstStyle/>
          <a:p>
            <a:fld id="{313880FF-B11A-4FA9-B5CC-7226C1B8517C}" type="slidenum">
              <a:rPr lang="en-US" smtClean="0">
                <a:solidFill>
                  <a:srgbClr val="002776"/>
                </a:solidFill>
              </a:rPr>
              <a:pPr/>
              <a:t>9</a:t>
            </a:fld>
            <a:endParaRPr lang="en-US" dirty="0">
              <a:solidFill>
                <a:srgbClr val="002776"/>
              </a:solidFill>
            </a:endParaRPr>
          </a:p>
        </p:txBody>
      </p:sp>
      <p:sp>
        <p:nvSpPr>
          <p:cNvPr id="8" name="Footer Placeholder 5"/>
          <p:cNvSpPr>
            <a:spLocks noGrp="1"/>
          </p:cNvSpPr>
          <p:nvPr>
            <p:ph type="ftr" sz="quarter" idx="3"/>
          </p:nvPr>
        </p:nvSpPr>
        <p:spPr>
          <a:xfrm>
            <a:off x="720000" y="6597650"/>
            <a:ext cx="3672613" cy="126000"/>
          </a:xfrm>
        </p:spPr>
        <p:txBody>
          <a:bodyPr/>
          <a:lstStyle/>
          <a:p>
            <a:r>
              <a:rPr lang="en-US" dirty="0" smtClean="0"/>
              <a:t>IFRS 4 Phase II  Webcast </a:t>
            </a:r>
            <a:r>
              <a:rPr lang="en-US" dirty="0" smtClean="0"/>
              <a:t>(March </a:t>
            </a:r>
            <a:r>
              <a:rPr lang="en-US" dirty="0" smtClean="0"/>
              <a:t>2014)</a:t>
            </a:r>
            <a:endParaRPr lang="en-US" dirty="0"/>
          </a:p>
        </p:txBody>
      </p:sp>
    </p:spTree>
    <p:extLst>
      <p:ext uri="{BB962C8B-B14F-4D97-AF65-F5344CB8AC3E}">
        <p14:creationId xmlns:p14="http://schemas.microsoft.com/office/powerpoint/2010/main" val="34760458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126&quot;&gt;&lt;/object&gt;&lt;object type=&quot;2&quot; unique_id=&quot;10127&quot;&gt;&lt;object type=&quot;3&quot; unique_id=&quot;14269&quot;&gt;&lt;property id=&quot;20148&quot; value=&quot;5&quot;/&gt;&lt;property id=&quot;20300&quot; value=&quot;Slide 3&quot;/&gt;&lt;property id=&quot;20307&quot; value=&quot;262&quot;/&gt;&lt;/object&gt;&lt;object type=&quot;3&quot; unique_id=&quot;14408&quot;&gt;&lt;property id=&quot;20148&quot; value=&quot;5&quot;/&gt;&lt;property id=&quot;20300&quot; value=&quot;Slide 2&quot;/&gt;&lt;property id=&quot;20307&quot; value=&quot;266&quot;/&gt;&lt;/object&gt;&lt;object type=&quot;3&quot; unique_id=&quot;14414&quot;&gt;&lt;property id=&quot;20148&quot; value=&quot;5&quot;/&gt;&lt;property id=&quot;20300&quot; value=&quot;Slide 1&quot;/&gt;&lt;property id=&quot;20307&quot; value=&quot;267&quot;/&gt;&lt;/object&gt;&lt;/object&gt;&lt;/object&gt;&lt;/database&gt;"/>
  <p:tag name="SECTOMILLISECCONVERTED" val="1"/>
  <p:tag name="SDNEW" val="False"/>
</p:tagLst>
</file>

<file path=ppt/theme/theme1.xml><?xml version="1.0" encoding="utf-8"?>
<a:theme xmlns:a="http://schemas.openxmlformats.org/drawingml/2006/main" name="Standard">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300"/>
          </a:spcAft>
          <a:defRPr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1879</TotalTime>
  <Words>2998</Words>
  <Application>Microsoft Office PowerPoint</Application>
  <PresentationFormat>On-screen Show (4:3)</PresentationFormat>
  <Paragraphs>247</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Standard</vt:lpstr>
      <vt:lpstr>IASB accelerates its redeliberations New decisions on accounting for profit emergence (CSM) and interest rate volatility (OCI)</vt:lpstr>
      <vt:lpstr>Agenda </vt:lpstr>
      <vt:lpstr>Highlights</vt:lpstr>
      <vt:lpstr>Overview of discussions</vt:lpstr>
      <vt:lpstr>Unlocking the contractual service margin</vt:lpstr>
      <vt:lpstr>Unlocking the contractual service margin (cont.)</vt:lpstr>
      <vt:lpstr>Unlocking the contractual service margin (cont.)</vt:lpstr>
      <vt:lpstr>Treatment of previously recognised losses </vt:lpstr>
      <vt:lpstr>Treatment of previously recognised losses (cont.)</vt:lpstr>
      <vt:lpstr>Treatment of previously recognised losses (cont.)</vt:lpstr>
      <vt:lpstr>Unlocking CSM for changes in the risk adjustment</vt:lpstr>
      <vt:lpstr>Unlocking CSM for changes in the risk adjustment (cont.)</vt:lpstr>
      <vt:lpstr>Unlocking CSM for changes in the risk adjustment (cont.)</vt:lpstr>
      <vt:lpstr>Deloitte proposed amendments</vt:lpstr>
      <vt:lpstr>Deloitte proposed amendments (cont.)</vt:lpstr>
      <vt:lpstr>The new OCI solution</vt:lpstr>
      <vt:lpstr>The new OCI solution (cont.)</vt:lpstr>
      <vt:lpstr>The new OCI solution (cont.)</vt:lpstr>
      <vt:lpstr>The new OCI solution (cont.)</vt:lpstr>
      <vt:lpstr>The new OCI solution (cont.)</vt:lpstr>
      <vt:lpstr>Deloitte proposed amendment</vt:lpstr>
      <vt:lpstr>New OCI solution – disclosures </vt:lpstr>
      <vt:lpstr>New OCI solution – disclosures (cont.)</vt:lpstr>
      <vt:lpstr>The next steps</vt:lpstr>
      <vt:lpstr>Contact details</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andrjames</dc:creator>
  <cp:lastModifiedBy>fnagari</cp:lastModifiedBy>
  <cp:revision>168</cp:revision>
  <dcterms:created xsi:type="dcterms:W3CDTF">2010-07-07T15:37:22Z</dcterms:created>
  <dcterms:modified xsi:type="dcterms:W3CDTF">2014-03-26T18:52:38Z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ies>
</file>